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3" r:id="rId3"/>
    <p:sldId id="257" r:id="rId4"/>
    <p:sldId id="261" r:id="rId5"/>
    <p:sldId id="264" r:id="rId6"/>
    <p:sldId id="267" r:id="rId7"/>
    <p:sldId id="274" r:id="rId8"/>
    <p:sldId id="258" r:id="rId9"/>
    <p:sldId id="265" r:id="rId10"/>
    <p:sldId id="266" r:id="rId11"/>
    <p:sldId id="259" r:id="rId12"/>
    <p:sldId id="260" r:id="rId13"/>
    <p:sldId id="269" r:id="rId14"/>
    <p:sldId id="270" r:id="rId15"/>
    <p:sldId id="272" r:id="rId16"/>
    <p:sldId id="273"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9" d="100"/>
          <a:sy n="59" d="100"/>
        </p:scale>
        <p:origin x="866" y="1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0D01A4-6BC2-49A2-82ED-EFE3178D600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6E7B0BE-3FC5-47C9-B8EE-032F6E2D78C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89410A5-EDBD-44C9-A097-76CAEC3E7EC9}"/>
              </a:ext>
            </a:extLst>
          </p:cNvPr>
          <p:cNvSpPr>
            <a:spLocks noGrp="1"/>
          </p:cNvSpPr>
          <p:nvPr>
            <p:ph type="dt" sz="half" idx="10"/>
          </p:nvPr>
        </p:nvSpPr>
        <p:spPr/>
        <p:txBody>
          <a:bodyPr/>
          <a:lstStyle/>
          <a:p>
            <a:fld id="{B5CF2331-B3D2-402D-8489-F129CBE78C55}" type="datetimeFigureOut">
              <a:rPr lang="en-US" smtClean="0"/>
              <a:t>8/21/2018</a:t>
            </a:fld>
            <a:endParaRPr lang="en-US"/>
          </a:p>
        </p:txBody>
      </p:sp>
      <p:sp>
        <p:nvSpPr>
          <p:cNvPr id="5" name="Footer Placeholder 4">
            <a:extLst>
              <a:ext uri="{FF2B5EF4-FFF2-40B4-BE49-F238E27FC236}">
                <a16:creationId xmlns:a16="http://schemas.microsoft.com/office/drawing/2014/main" id="{3E15157B-541E-47A3-9BCB-BFAF2DB0212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846A009-1C92-4734-B0E0-124853B36BB0}"/>
              </a:ext>
            </a:extLst>
          </p:cNvPr>
          <p:cNvSpPr>
            <a:spLocks noGrp="1"/>
          </p:cNvSpPr>
          <p:nvPr>
            <p:ph type="sldNum" sz="quarter" idx="12"/>
          </p:nvPr>
        </p:nvSpPr>
        <p:spPr/>
        <p:txBody>
          <a:bodyPr/>
          <a:lstStyle/>
          <a:p>
            <a:fld id="{3FBB6B23-AADF-4E84-9EE1-77727A9469A4}" type="slidenum">
              <a:rPr lang="en-US" smtClean="0"/>
              <a:t>‹#›</a:t>
            </a:fld>
            <a:endParaRPr lang="en-US"/>
          </a:p>
        </p:txBody>
      </p:sp>
    </p:spTree>
    <p:extLst>
      <p:ext uri="{BB962C8B-B14F-4D97-AF65-F5344CB8AC3E}">
        <p14:creationId xmlns:p14="http://schemas.microsoft.com/office/powerpoint/2010/main" val="7712262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36A2E9-0481-43F3-9625-104EB002F1C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8AE5E13-2701-4562-9B20-2020D7F6398D}"/>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9570224-E886-4C57-98CD-962D252BB4DA}"/>
              </a:ext>
            </a:extLst>
          </p:cNvPr>
          <p:cNvSpPr>
            <a:spLocks noGrp="1"/>
          </p:cNvSpPr>
          <p:nvPr>
            <p:ph type="dt" sz="half" idx="10"/>
          </p:nvPr>
        </p:nvSpPr>
        <p:spPr/>
        <p:txBody>
          <a:bodyPr/>
          <a:lstStyle/>
          <a:p>
            <a:fld id="{B5CF2331-B3D2-402D-8489-F129CBE78C55}" type="datetimeFigureOut">
              <a:rPr lang="en-US" smtClean="0"/>
              <a:t>8/21/2018</a:t>
            </a:fld>
            <a:endParaRPr lang="en-US"/>
          </a:p>
        </p:txBody>
      </p:sp>
      <p:sp>
        <p:nvSpPr>
          <p:cNvPr id="5" name="Footer Placeholder 4">
            <a:extLst>
              <a:ext uri="{FF2B5EF4-FFF2-40B4-BE49-F238E27FC236}">
                <a16:creationId xmlns:a16="http://schemas.microsoft.com/office/drawing/2014/main" id="{CDA21F5E-F521-488D-B49F-56C64346A4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ED025AB-11B5-4A1A-A284-3F20B861353E}"/>
              </a:ext>
            </a:extLst>
          </p:cNvPr>
          <p:cNvSpPr>
            <a:spLocks noGrp="1"/>
          </p:cNvSpPr>
          <p:nvPr>
            <p:ph type="sldNum" sz="quarter" idx="12"/>
          </p:nvPr>
        </p:nvSpPr>
        <p:spPr/>
        <p:txBody>
          <a:bodyPr/>
          <a:lstStyle/>
          <a:p>
            <a:fld id="{3FBB6B23-AADF-4E84-9EE1-77727A9469A4}" type="slidenum">
              <a:rPr lang="en-US" smtClean="0"/>
              <a:t>‹#›</a:t>
            </a:fld>
            <a:endParaRPr lang="en-US"/>
          </a:p>
        </p:txBody>
      </p:sp>
    </p:spTree>
    <p:extLst>
      <p:ext uri="{BB962C8B-B14F-4D97-AF65-F5344CB8AC3E}">
        <p14:creationId xmlns:p14="http://schemas.microsoft.com/office/powerpoint/2010/main" val="25024121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937D0E4-A95E-43FA-948C-44D384C69A2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319EB5B-E86A-4B60-8645-5D365787B1EB}"/>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7E09CE9-8962-44CB-BB27-417B9E10F945}"/>
              </a:ext>
            </a:extLst>
          </p:cNvPr>
          <p:cNvSpPr>
            <a:spLocks noGrp="1"/>
          </p:cNvSpPr>
          <p:nvPr>
            <p:ph type="dt" sz="half" idx="10"/>
          </p:nvPr>
        </p:nvSpPr>
        <p:spPr/>
        <p:txBody>
          <a:bodyPr/>
          <a:lstStyle/>
          <a:p>
            <a:fld id="{B5CF2331-B3D2-402D-8489-F129CBE78C55}" type="datetimeFigureOut">
              <a:rPr lang="en-US" smtClean="0"/>
              <a:t>8/21/2018</a:t>
            </a:fld>
            <a:endParaRPr lang="en-US"/>
          </a:p>
        </p:txBody>
      </p:sp>
      <p:sp>
        <p:nvSpPr>
          <p:cNvPr id="5" name="Footer Placeholder 4">
            <a:extLst>
              <a:ext uri="{FF2B5EF4-FFF2-40B4-BE49-F238E27FC236}">
                <a16:creationId xmlns:a16="http://schemas.microsoft.com/office/drawing/2014/main" id="{ACA53183-D381-4D86-AA35-F205210B2BA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5434F7E-296A-4531-AA1D-A0715B3887EF}"/>
              </a:ext>
            </a:extLst>
          </p:cNvPr>
          <p:cNvSpPr>
            <a:spLocks noGrp="1"/>
          </p:cNvSpPr>
          <p:nvPr>
            <p:ph type="sldNum" sz="quarter" idx="12"/>
          </p:nvPr>
        </p:nvSpPr>
        <p:spPr/>
        <p:txBody>
          <a:bodyPr/>
          <a:lstStyle/>
          <a:p>
            <a:fld id="{3FBB6B23-AADF-4E84-9EE1-77727A9469A4}" type="slidenum">
              <a:rPr lang="en-US" smtClean="0"/>
              <a:t>‹#›</a:t>
            </a:fld>
            <a:endParaRPr lang="en-US"/>
          </a:p>
        </p:txBody>
      </p:sp>
    </p:spTree>
    <p:extLst>
      <p:ext uri="{BB962C8B-B14F-4D97-AF65-F5344CB8AC3E}">
        <p14:creationId xmlns:p14="http://schemas.microsoft.com/office/powerpoint/2010/main" val="22975486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227265-B6FA-4C67-BE97-C6A2AD1692B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5E99489-B72F-40A9-B457-03D4B07B9BC2}"/>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BA98D17-0EEE-4AE8-A40F-DD7614889BD0}"/>
              </a:ext>
            </a:extLst>
          </p:cNvPr>
          <p:cNvSpPr>
            <a:spLocks noGrp="1"/>
          </p:cNvSpPr>
          <p:nvPr>
            <p:ph type="dt" sz="half" idx="10"/>
          </p:nvPr>
        </p:nvSpPr>
        <p:spPr/>
        <p:txBody>
          <a:bodyPr/>
          <a:lstStyle/>
          <a:p>
            <a:fld id="{B5CF2331-B3D2-402D-8489-F129CBE78C55}" type="datetimeFigureOut">
              <a:rPr lang="en-US" smtClean="0"/>
              <a:t>8/21/2018</a:t>
            </a:fld>
            <a:endParaRPr lang="en-US"/>
          </a:p>
        </p:txBody>
      </p:sp>
      <p:sp>
        <p:nvSpPr>
          <p:cNvPr id="5" name="Footer Placeholder 4">
            <a:extLst>
              <a:ext uri="{FF2B5EF4-FFF2-40B4-BE49-F238E27FC236}">
                <a16:creationId xmlns:a16="http://schemas.microsoft.com/office/drawing/2014/main" id="{A41DE1FD-CF9E-4330-8FC8-E895B82EFBB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0172FEE-D861-4C98-9D35-D740A38FCA61}"/>
              </a:ext>
            </a:extLst>
          </p:cNvPr>
          <p:cNvSpPr>
            <a:spLocks noGrp="1"/>
          </p:cNvSpPr>
          <p:nvPr>
            <p:ph type="sldNum" sz="quarter" idx="12"/>
          </p:nvPr>
        </p:nvSpPr>
        <p:spPr/>
        <p:txBody>
          <a:bodyPr/>
          <a:lstStyle/>
          <a:p>
            <a:fld id="{3FBB6B23-AADF-4E84-9EE1-77727A9469A4}" type="slidenum">
              <a:rPr lang="en-US" smtClean="0"/>
              <a:t>‹#›</a:t>
            </a:fld>
            <a:endParaRPr lang="en-US"/>
          </a:p>
        </p:txBody>
      </p:sp>
    </p:spTree>
    <p:extLst>
      <p:ext uri="{BB962C8B-B14F-4D97-AF65-F5344CB8AC3E}">
        <p14:creationId xmlns:p14="http://schemas.microsoft.com/office/powerpoint/2010/main" val="8584171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3A4510-E0F9-4362-996F-80D9FF20DB1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F5814D6-3563-4587-A84F-CAAFE8FCC2B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1E5639AE-53B3-4385-8263-315AFEEBB5A8}"/>
              </a:ext>
            </a:extLst>
          </p:cNvPr>
          <p:cNvSpPr>
            <a:spLocks noGrp="1"/>
          </p:cNvSpPr>
          <p:nvPr>
            <p:ph type="dt" sz="half" idx="10"/>
          </p:nvPr>
        </p:nvSpPr>
        <p:spPr/>
        <p:txBody>
          <a:bodyPr/>
          <a:lstStyle/>
          <a:p>
            <a:fld id="{B5CF2331-B3D2-402D-8489-F129CBE78C55}" type="datetimeFigureOut">
              <a:rPr lang="en-US" smtClean="0"/>
              <a:t>8/21/2018</a:t>
            </a:fld>
            <a:endParaRPr lang="en-US"/>
          </a:p>
        </p:txBody>
      </p:sp>
      <p:sp>
        <p:nvSpPr>
          <p:cNvPr id="5" name="Footer Placeholder 4">
            <a:extLst>
              <a:ext uri="{FF2B5EF4-FFF2-40B4-BE49-F238E27FC236}">
                <a16:creationId xmlns:a16="http://schemas.microsoft.com/office/drawing/2014/main" id="{8557B709-571A-48B9-872A-D23E05E6AEB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3F52696-7141-4DB8-81FF-DB2804707859}"/>
              </a:ext>
            </a:extLst>
          </p:cNvPr>
          <p:cNvSpPr>
            <a:spLocks noGrp="1"/>
          </p:cNvSpPr>
          <p:nvPr>
            <p:ph type="sldNum" sz="quarter" idx="12"/>
          </p:nvPr>
        </p:nvSpPr>
        <p:spPr/>
        <p:txBody>
          <a:bodyPr/>
          <a:lstStyle/>
          <a:p>
            <a:fld id="{3FBB6B23-AADF-4E84-9EE1-77727A9469A4}" type="slidenum">
              <a:rPr lang="en-US" smtClean="0"/>
              <a:t>‹#›</a:t>
            </a:fld>
            <a:endParaRPr lang="en-US"/>
          </a:p>
        </p:txBody>
      </p:sp>
    </p:spTree>
    <p:extLst>
      <p:ext uri="{BB962C8B-B14F-4D97-AF65-F5344CB8AC3E}">
        <p14:creationId xmlns:p14="http://schemas.microsoft.com/office/powerpoint/2010/main" val="33938807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7CED49-386A-4A32-8967-0E0C93C1D51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E9B00BC-9F9B-4994-A594-5E5A3141F27E}"/>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B65E8B7-6BA5-4353-A964-78CB94A6261F}"/>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79842F6-7005-46A6-8665-2747ABEE8844}"/>
              </a:ext>
            </a:extLst>
          </p:cNvPr>
          <p:cNvSpPr>
            <a:spLocks noGrp="1"/>
          </p:cNvSpPr>
          <p:nvPr>
            <p:ph type="dt" sz="half" idx="10"/>
          </p:nvPr>
        </p:nvSpPr>
        <p:spPr/>
        <p:txBody>
          <a:bodyPr/>
          <a:lstStyle/>
          <a:p>
            <a:fld id="{B5CF2331-B3D2-402D-8489-F129CBE78C55}" type="datetimeFigureOut">
              <a:rPr lang="en-US" smtClean="0"/>
              <a:t>8/21/2018</a:t>
            </a:fld>
            <a:endParaRPr lang="en-US"/>
          </a:p>
        </p:txBody>
      </p:sp>
      <p:sp>
        <p:nvSpPr>
          <p:cNvPr id="6" name="Footer Placeholder 5">
            <a:extLst>
              <a:ext uri="{FF2B5EF4-FFF2-40B4-BE49-F238E27FC236}">
                <a16:creationId xmlns:a16="http://schemas.microsoft.com/office/drawing/2014/main" id="{10D335A9-090F-41B9-9929-757BE8866A8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186AE13-8638-4CD7-8409-667F5CF990B6}"/>
              </a:ext>
            </a:extLst>
          </p:cNvPr>
          <p:cNvSpPr>
            <a:spLocks noGrp="1"/>
          </p:cNvSpPr>
          <p:nvPr>
            <p:ph type="sldNum" sz="quarter" idx="12"/>
          </p:nvPr>
        </p:nvSpPr>
        <p:spPr/>
        <p:txBody>
          <a:bodyPr/>
          <a:lstStyle/>
          <a:p>
            <a:fld id="{3FBB6B23-AADF-4E84-9EE1-77727A9469A4}" type="slidenum">
              <a:rPr lang="en-US" smtClean="0"/>
              <a:t>‹#›</a:t>
            </a:fld>
            <a:endParaRPr lang="en-US"/>
          </a:p>
        </p:txBody>
      </p:sp>
    </p:spTree>
    <p:extLst>
      <p:ext uri="{BB962C8B-B14F-4D97-AF65-F5344CB8AC3E}">
        <p14:creationId xmlns:p14="http://schemas.microsoft.com/office/powerpoint/2010/main" val="2904514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12F9C-1CB5-4331-854B-C2709D2F5B2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5E1006F-4871-4682-8F48-C6DB23798A4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DF4C4FD2-B31B-47B7-A8A9-66ADE51F6810}"/>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0D2E9EC-F040-45A2-8940-47AB76C8783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57B1E1C2-701F-4CC3-8AB8-E85F16A37900}"/>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F51D46E-FC7C-405F-BCCB-041911DE57EF}"/>
              </a:ext>
            </a:extLst>
          </p:cNvPr>
          <p:cNvSpPr>
            <a:spLocks noGrp="1"/>
          </p:cNvSpPr>
          <p:nvPr>
            <p:ph type="dt" sz="half" idx="10"/>
          </p:nvPr>
        </p:nvSpPr>
        <p:spPr/>
        <p:txBody>
          <a:bodyPr/>
          <a:lstStyle/>
          <a:p>
            <a:fld id="{B5CF2331-B3D2-402D-8489-F129CBE78C55}" type="datetimeFigureOut">
              <a:rPr lang="en-US" smtClean="0"/>
              <a:t>8/21/2018</a:t>
            </a:fld>
            <a:endParaRPr lang="en-US"/>
          </a:p>
        </p:txBody>
      </p:sp>
      <p:sp>
        <p:nvSpPr>
          <p:cNvPr id="8" name="Footer Placeholder 7">
            <a:extLst>
              <a:ext uri="{FF2B5EF4-FFF2-40B4-BE49-F238E27FC236}">
                <a16:creationId xmlns:a16="http://schemas.microsoft.com/office/drawing/2014/main" id="{A4B1CF5A-4EE7-4B35-8E99-4ADB9A3EADA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8B5B406-C6FD-467B-8D90-47AD7EE859FE}"/>
              </a:ext>
            </a:extLst>
          </p:cNvPr>
          <p:cNvSpPr>
            <a:spLocks noGrp="1"/>
          </p:cNvSpPr>
          <p:nvPr>
            <p:ph type="sldNum" sz="quarter" idx="12"/>
          </p:nvPr>
        </p:nvSpPr>
        <p:spPr/>
        <p:txBody>
          <a:bodyPr/>
          <a:lstStyle/>
          <a:p>
            <a:fld id="{3FBB6B23-AADF-4E84-9EE1-77727A9469A4}" type="slidenum">
              <a:rPr lang="en-US" smtClean="0"/>
              <a:t>‹#›</a:t>
            </a:fld>
            <a:endParaRPr lang="en-US"/>
          </a:p>
        </p:txBody>
      </p:sp>
    </p:spTree>
    <p:extLst>
      <p:ext uri="{BB962C8B-B14F-4D97-AF65-F5344CB8AC3E}">
        <p14:creationId xmlns:p14="http://schemas.microsoft.com/office/powerpoint/2010/main" val="32981465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0B7786-990E-433E-9ECE-3BD3479DFF8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2271E74-0D1C-43E9-9812-96036B2158C4}"/>
              </a:ext>
            </a:extLst>
          </p:cNvPr>
          <p:cNvSpPr>
            <a:spLocks noGrp="1"/>
          </p:cNvSpPr>
          <p:nvPr>
            <p:ph type="dt" sz="half" idx="10"/>
          </p:nvPr>
        </p:nvSpPr>
        <p:spPr/>
        <p:txBody>
          <a:bodyPr/>
          <a:lstStyle/>
          <a:p>
            <a:fld id="{B5CF2331-B3D2-402D-8489-F129CBE78C55}" type="datetimeFigureOut">
              <a:rPr lang="en-US" smtClean="0"/>
              <a:t>8/21/2018</a:t>
            </a:fld>
            <a:endParaRPr lang="en-US"/>
          </a:p>
        </p:txBody>
      </p:sp>
      <p:sp>
        <p:nvSpPr>
          <p:cNvPr id="4" name="Footer Placeholder 3">
            <a:extLst>
              <a:ext uri="{FF2B5EF4-FFF2-40B4-BE49-F238E27FC236}">
                <a16:creationId xmlns:a16="http://schemas.microsoft.com/office/drawing/2014/main" id="{2538893A-7319-43B4-BAA0-6BCE18C420D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710B086-51B5-48E2-96A3-239A4B60AD84}"/>
              </a:ext>
            </a:extLst>
          </p:cNvPr>
          <p:cNvSpPr>
            <a:spLocks noGrp="1"/>
          </p:cNvSpPr>
          <p:nvPr>
            <p:ph type="sldNum" sz="quarter" idx="12"/>
          </p:nvPr>
        </p:nvSpPr>
        <p:spPr/>
        <p:txBody>
          <a:bodyPr/>
          <a:lstStyle/>
          <a:p>
            <a:fld id="{3FBB6B23-AADF-4E84-9EE1-77727A9469A4}" type="slidenum">
              <a:rPr lang="en-US" smtClean="0"/>
              <a:t>‹#›</a:t>
            </a:fld>
            <a:endParaRPr lang="en-US"/>
          </a:p>
        </p:txBody>
      </p:sp>
    </p:spTree>
    <p:extLst>
      <p:ext uri="{BB962C8B-B14F-4D97-AF65-F5344CB8AC3E}">
        <p14:creationId xmlns:p14="http://schemas.microsoft.com/office/powerpoint/2010/main" val="36544213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217E10C-218D-412C-AB48-C8C21F9C8D74}"/>
              </a:ext>
            </a:extLst>
          </p:cNvPr>
          <p:cNvSpPr>
            <a:spLocks noGrp="1"/>
          </p:cNvSpPr>
          <p:nvPr>
            <p:ph type="dt" sz="half" idx="10"/>
          </p:nvPr>
        </p:nvSpPr>
        <p:spPr/>
        <p:txBody>
          <a:bodyPr/>
          <a:lstStyle/>
          <a:p>
            <a:fld id="{B5CF2331-B3D2-402D-8489-F129CBE78C55}" type="datetimeFigureOut">
              <a:rPr lang="en-US" smtClean="0"/>
              <a:t>8/21/2018</a:t>
            </a:fld>
            <a:endParaRPr lang="en-US"/>
          </a:p>
        </p:txBody>
      </p:sp>
      <p:sp>
        <p:nvSpPr>
          <p:cNvPr id="3" name="Footer Placeholder 2">
            <a:extLst>
              <a:ext uri="{FF2B5EF4-FFF2-40B4-BE49-F238E27FC236}">
                <a16:creationId xmlns:a16="http://schemas.microsoft.com/office/drawing/2014/main" id="{A7D78A0F-338E-4C42-AF7E-4375EED5C9B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1806F88-5EE0-4533-97AF-4C7B15A3A53E}"/>
              </a:ext>
            </a:extLst>
          </p:cNvPr>
          <p:cNvSpPr>
            <a:spLocks noGrp="1"/>
          </p:cNvSpPr>
          <p:nvPr>
            <p:ph type="sldNum" sz="quarter" idx="12"/>
          </p:nvPr>
        </p:nvSpPr>
        <p:spPr/>
        <p:txBody>
          <a:bodyPr/>
          <a:lstStyle/>
          <a:p>
            <a:fld id="{3FBB6B23-AADF-4E84-9EE1-77727A9469A4}" type="slidenum">
              <a:rPr lang="en-US" smtClean="0"/>
              <a:t>‹#›</a:t>
            </a:fld>
            <a:endParaRPr lang="en-US"/>
          </a:p>
        </p:txBody>
      </p:sp>
    </p:spTree>
    <p:extLst>
      <p:ext uri="{BB962C8B-B14F-4D97-AF65-F5344CB8AC3E}">
        <p14:creationId xmlns:p14="http://schemas.microsoft.com/office/powerpoint/2010/main" val="18987301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CCB330-AFE3-4B94-9411-84BAEF599FD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92BDD85-DA32-49DC-AE93-C3C6CC2D63B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A88D43D-2C4D-4EDC-A51A-F93B5677197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5C20743-F048-40E9-ABCB-1CACAFA54DF7}"/>
              </a:ext>
            </a:extLst>
          </p:cNvPr>
          <p:cNvSpPr>
            <a:spLocks noGrp="1"/>
          </p:cNvSpPr>
          <p:nvPr>
            <p:ph type="dt" sz="half" idx="10"/>
          </p:nvPr>
        </p:nvSpPr>
        <p:spPr/>
        <p:txBody>
          <a:bodyPr/>
          <a:lstStyle/>
          <a:p>
            <a:fld id="{B5CF2331-B3D2-402D-8489-F129CBE78C55}" type="datetimeFigureOut">
              <a:rPr lang="en-US" smtClean="0"/>
              <a:t>8/21/2018</a:t>
            </a:fld>
            <a:endParaRPr lang="en-US"/>
          </a:p>
        </p:txBody>
      </p:sp>
      <p:sp>
        <p:nvSpPr>
          <p:cNvPr id="6" name="Footer Placeholder 5">
            <a:extLst>
              <a:ext uri="{FF2B5EF4-FFF2-40B4-BE49-F238E27FC236}">
                <a16:creationId xmlns:a16="http://schemas.microsoft.com/office/drawing/2014/main" id="{6F263803-3201-4E70-9C41-843D0CDB1DF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5B76C1F-2D4E-4008-9408-CE0C68234D59}"/>
              </a:ext>
            </a:extLst>
          </p:cNvPr>
          <p:cNvSpPr>
            <a:spLocks noGrp="1"/>
          </p:cNvSpPr>
          <p:nvPr>
            <p:ph type="sldNum" sz="quarter" idx="12"/>
          </p:nvPr>
        </p:nvSpPr>
        <p:spPr/>
        <p:txBody>
          <a:bodyPr/>
          <a:lstStyle/>
          <a:p>
            <a:fld id="{3FBB6B23-AADF-4E84-9EE1-77727A9469A4}" type="slidenum">
              <a:rPr lang="en-US" smtClean="0"/>
              <a:t>‹#›</a:t>
            </a:fld>
            <a:endParaRPr lang="en-US"/>
          </a:p>
        </p:txBody>
      </p:sp>
    </p:spTree>
    <p:extLst>
      <p:ext uri="{BB962C8B-B14F-4D97-AF65-F5344CB8AC3E}">
        <p14:creationId xmlns:p14="http://schemas.microsoft.com/office/powerpoint/2010/main" val="28563251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EBB10A-7CCA-46F8-99E6-274D666A06A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D00D98F-5199-45B4-B880-1169DCD989A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6ECD9BC-B2C3-4581-B982-7525754644D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9236930A-FB01-4265-9DB9-737033302521}"/>
              </a:ext>
            </a:extLst>
          </p:cNvPr>
          <p:cNvSpPr>
            <a:spLocks noGrp="1"/>
          </p:cNvSpPr>
          <p:nvPr>
            <p:ph type="dt" sz="half" idx="10"/>
          </p:nvPr>
        </p:nvSpPr>
        <p:spPr/>
        <p:txBody>
          <a:bodyPr/>
          <a:lstStyle/>
          <a:p>
            <a:fld id="{B5CF2331-B3D2-402D-8489-F129CBE78C55}" type="datetimeFigureOut">
              <a:rPr lang="en-US" smtClean="0"/>
              <a:t>8/21/2018</a:t>
            </a:fld>
            <a:endParaRPr lang="en-US"/>
          </a:p>
        </p:txBody>
      </p:sp>
      <p:sp>
        <p:nvSpPr>
          <p:cNvPr id="6" name="Footer Placeholder 5">
            <a:extLst>
              <a:ext uri="{FF2B5EF4-FFF2-40B4-BE49-F238E27FC236}">
                <a16:creationId xmlns:a16="http://schemas.microsoft.com/office/drawing/2014/main" id="{12E27ACB-96A6-4C5D-AF34-6EE5CC631C7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52BF966-5EF4-49B9-BEDC-4F2C67469B35}"/>
              </a:ext>
            </a:extLst>
          </p:cNvPr>
          <p:cNvSpPr>
            <a:spLocks noGrp="1"/>
          </p:cNvSpPr>
          <p:nvPr>
            <p:ph type="sldNum" sz="quarter" idx="12"/>
          </p:nvPr>
        </p:nvSpPr>
        <p:spPr/>
        <p:txBody>
          <a:bodyPr/>
          <a:lstStyle/>
          <a:p>
            <a:fld id="{3FBB6B23-AADF-4E84-9EE1-77727A9469A4}" type="slidenum">
              <a:rPr lang="en-US" smtClean="0"/>
              <a:t>‹#›</a:t>
            </a:fld>
            <a:endParaRPr lang="en-US"/>
          </a:p>
        </p:txBody>
      </p:sp>
    </p:spTree>
    <p:extLst>
      <p:ext uri="{BB962C8B-B14F-4D97-AF65-F5344CB8AC3E}">
        <p14:creationId xmlns:p14="http://schemas.microsoft.com/office/powerpoint/2010/main" val="39518424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8D7C49E-8326-480D-B6CF-4172D49AE75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F9822E4-B897-4C8A-9AC3-EE21188908D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F867C3C-9F4E-404C-AC46-3E5C46886AC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5CF2331-B3D2-402D-8489-F129CBE78C55}" type="datetimeFigureOut">
              <a:rPr lang="en-US" smtClean="0"/>
              <a:t>8/21/2018</a:t>
            </a:fld>
            <a:endParaRPr lang="en-US"/>
          </a:p>
        </p:txBody>
      </p:sp>
      <p:sp>
        <p:nvSpPr>
          <p:cNvPr id="5" name="Footer Placeholder 4">
            <a:extLst>
              <a:ext uri="{FF2B5EF4-FFF2-40B4-BE49-F238E27FC236}">
                <a16:creationId xmlns:a16="http://schemas.microsoft.com/office/drawing/2014/main" id="{CA57EEB4-2F4F-48AF-97FB-E38D967B7B6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DCAA499-D9DD-4B33-970F-F2A167367B9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FBB6B23-AADF-4E84-9EE1-77727A9469A4}" type="slidenum">
              <a:rPr lang="en-US" smtClean="0"/>
              <a:t>‹#›</a:t>
            </a:fld>
            <a:endParaRPr lang="en-US"/>
          </a:p>
        </p:txBody>
      </p:sp>
    </p:spTree>
    <p:extLst>
      <p:ext uri="{BB962C8B-B14F-4D97-AF65-F5344CB8AC3E}">
        <p14:creationId xmlns:p14="http://schemas.microsoft.com/office/powerpoint/2010/main" val="261956020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commons.wikimedia.org/wiki/File:Code-1076536.jpg" TargetMode="External"/><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2.xml"/><Relationship Id="rId4" Type="http://schemas.openxmlformats.org/officeDocument/2006/relationships/hyperlink" Target="http://www.camago.com/faq/camago" TargetMode="External"/></Relationships>
</file>

<file path=ppt/slides/_rels/slide16.xml.rels><?xml version="1.0" encoding="UTF-8" standalone="yes"?>
<Relationships xmlns="http://schemas.openxmlformats.org/package/2006/relationships"><Relationship Id="rId3" Type="http://schemas.openxmlformats.org/officeDocument/2006/relationships/hyperlink" Target="http://openclipart.org/detail/175353/landscape-by-jsstrn-175353" TargetMode="External"/><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2.xml"/><Relationship Id="rId1" Type="http://schemas.openxmlformats.org/officeDocument/2006/relationships/video" Target="https://www.youtube.com/embed/K9rvao6XAX4" TargetMode="External"/><Relationship Id="rId5" Type="http://schemas.openxmlformats.org/officeDocument/2006/relationships/hyperlink" Target="http://openclipart.org/detail/30481/holofote-by-glauciarezende" TargetMode="Externa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hyperlink" Target="http://graphicdesign.stackexchange.com/questions/30843/are-there-any-desktop-fonts-that-look-like-integrated-circuits" TargetMode="External"/><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837473B0-CC2E-450A-ABE3-18F120FF3D39}">
                <a1611:picAttrSrcUrl xmlns:a1611="http://schemas.microsoft.com/office/drawing/2016/11/main" r:id="rId3"/>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DB514C-8049-4064-8F2B-F3FE48214F93}"/>
              </a:ext>
            </a:extLst>
          </p:cNvPr>
          <p:cNvSpPr>
            <a:spLocks noGrp="1"/>
          </p:cNvSpPr>
          <p:nvPr>
            <p:ph type="ctrTitle"/>
          </p:nvPr>
        </p:nvSpPr>
        <p:spPr>
          <a:xfrm>
            <a:off x="1524000" y="2873385"/>
            <a:ext cx="9144000" cy="1111229"/>
          </a:xfrm>
          <a:solidFill>
            <a:schemeClr val="bg1"/>
          </a:solidFill>
        </p:spPr>
        <p:txBody>
          <a:bodyPr/>
          <a:lstStyle/>
          <a:p>
            <a:r>
              <a:rPr lang="en-US"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The Core4: Conditionals</a:t>
            </a:r>
          </a:p>
        </p:txBody>
      </p:sp>
    </p:spTree>
    <p:extLst>
      <p:ext uri="{BB962C8B-B14F-4D97-AF65-F5344CB8AC3E}">
        <p14:creationId xmlns:p14="http://schemas.microsoft.com/office/powerpoint/2010/main" val="35004574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5B204F-03C4-4F28-A209-A179B81A2481}"/>
              </a:ext>
            </a:extLst>
          </p:cNvPr>
          <p:cNvSpPr>
            <a:spLocks noGrp="1"/>
          </p:cNvSpPr>
          <p:nvPr>
            <p:ph type="title"/>
          </p:nvPr>
        </p:nvSpPr>
        <p:spPr>
          <a:xfrm>
            <a:off x="838200" y="0"/>
            <a:ext cx="10515600" cy="1325563"/>
          </a:xfrm>
        </p:spPr>
        <p:txBody>
          <a:bodyPr/>
          <a:lstStyle/>
          <a:p>
            <a:pPr algn="ctr"/>
            <a:r>
              <a:rPr lang="en-US" dirty="0"/>
              <a:t>Comparison Statements Chart</a:t>
            </a:r>
          </a:p>
        </p:txBody>
      </p:sp>
      <p:graphicFrame>
        <p:nvGraphicFramePr>
          <p:cNvPr id="4" name="Table 3">
            <a:extLst>
              <a:ext uri="{FF2B5EF4-FFF2-40B4-BE49-F238E27FC236}">
                <a16:creationId xmlns:a16="http://schemas.microsoft.com/office/drawing/2014/main" id="{227BB81E-2577-4794-9789-BE2C48D15DD2}"/>
              </a:ext>
            </a:extLst>
          </p:cNvPr>
          <p:cNvGraphicFramePr>
            <a:graphicFrameLocks noGrp="1"/>
          </p:cNvGraphicFramePr>
          <p:nvPr>
            <p:extLst>
              <p:ext uri="{D42A27DB-BD31-4B8C-83A1-F6EECF244321}">
                <p14:modId xmlns:p14="http://schemas.microsoft.com/office/powerpoint/2010/main" val="2900028932"/>
              </p:ext>
            </p:extLst>
          </p:nvPr>
        </p:nvGraphicFramePr>
        <p:xfrm>
          <a:off x="420925" y="1209654"/>
          <a:ext cx="11492216" cy="5217086"/>
        </p:xfrm>
        <a:graphic>
          <a:graphicData uri="http://schemas.openxmlformats.org/drawingml/2006/table">
            <a:tbl>
              <a:tblPr firstRow="1" bandRow="1">
                <a:tableStyleId>{5C22544A-7EE6-4342-B048-85BDC9FD1C3A}</a:tableStyleId>
              </a:tblPr>
              <a:tblGrid>
                <a:gridCol w="1501594">
                  <a:extLst>
                    <a:ext uri="{9D8B030D-6E8A-4147-A177-3AD203B41FA5}">
                      <a16:colId xmlns:a16="http://schemas.microsoft.com/office/drawing/2014/main" val="256996645"/>
                    </a:ext>
                  </a:extLst>
                </a:gridCol>
                <a:gridCol w="1788277">
                  <a:extLst>
                    <a:ext uri="{9D8B030D-6E8A-4147-A177-3AD203B41FA5}">
                      <a16:colId xmlns:a16="http://schemas.microsoft.com/office/drawing/2014/main" val="3707395502"/>
                    </a:ext>
                  </a:extLst>
                </a:gridCol>
                <a:gridCol w="4334193">
                  <a:extLst>
                    <a:ext uri="{9D8B030D-6E8A-4147-A177-3AD203B41FA5}">
                      <a16:colId xmlns:a16="http://schemas.microsoft.com/office/drawing/2014/main" val="228249833"/>
                    </a:ext>
                  </a:extLst>
                </a:gridCol>
                <a:gridCol w="3868152">
                  <a:extLst>
                    <a:ext uri="{9D8B030D-6E8A-4147-A177-3AD203B41FA5}">
                      <a16:colId xmlns:a16="http://schemas.microsoft.com/office/drawing/2014/main" val="2492358107"/>
                    </a:ext>
                  </a:extLst>
                </a:gridCol>
              </a:tblGrid>
              <a:tr h="745298">
                <a:tc>
                  <a:txBody>
                    <a:bodyPr/>
                    <a:lstStyle/>
                    <a:p>
                      <a:pPr algn="ctr"/>
                      <a:r>
                        <a:rPr lang="en-US" sz="2000" b="1" dirty="0"/>
                        <a:t>Comparison Symbol</a:t>
                      </a:r>
                    </a:p>
                  </a:txBody>
                  <a:tcPr/>
                </a:tc>
                <a:tc>
                  <a:txBody>
                    <a:bodyPr/>
                    <a:lstStyle/>
                    <a:p>
                      <a:pPr algn="ctr"/>
                      <a:r>
                        <a:rPr lang="en-US" sz="2000" b="1" dirty="0"/>
                        <a:t>English Translation</a:t>
                      </a:r>
                    </a:p>
                  </a:txBody>
                  <a:tcPr/>
                </a:tc>
                <a:tc>
                  <a:txBody>
                    <a:bodyPr/>
                    <a:lstStyle/>
                    <a:p>
                      <a:pPr algn="ctr"/>
                      <a:r>
                        <a:rPr lang="en-US" sz="2000" b="1" dirty="0"/>
                        <a:t>Explanation</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1" dirty="0"/>
                        <a:t>Code Example</a:t>
                      </a:r>
                    </a:p>
                    <a:p>
                      <a:pPr algn="ctr"/>
                      <a:endParaRPr lang="en-US" sz="2000" b="1" dirty="0"/>
                    </a:p>
                  </a:txBody>
                  <a:tcPr/>
                </a:tc>
                <a:extLst>
                  <a:ext uri="{0D108BD9-81ED-4DB2-BD59-A6C34878D82A}">
                    <a16:rowId xmlns:a16="http://schemas.microsoft.com/office/drawing/2014/main" val="2957872446"/>
                  </a:ext>
                </a:extLst>
              </a:tr>
              <a:tr h="745298">
                <a:tc>
                  <a:txBody>
                    <a:bodyPr/>
                    <a:lstStyle/>
                    <a:p>
                      <a:pPr algn="ctr"/>
                      <a:r>
                        <a:rPr lang="en-US" sz="2000" b="1" dirty="0"/>
                        <a:t>==</a:t>
                      </a:r>
                    </a:p>
                  </a:txBody>
                  <a:tcPr anchor="ctr"/>
                </a:tc>
                <a:tc>
                  <a:txBody>
                    <a:bodyPr/>
                    <a:lstStyle/>
                    <a:p>
                      <a:pPr algn="ctr"/>
                      <a:r>
                        <a:rPr lang="en-US" sz="2000" b="1" dirty="0"/>
                        <a:t>“Equal to”</a:t>
                      </a:r>
                    </a:p>
                  </a:txBody>
                  <a:tcPr anchor="ctr"/>
                </a:tc>
                <a:tc>
                  <a:txBody>
                    <a:bodyPr/>
                    <a:lstStyle/>
                    <a:p>
                      <a:pPr algn="ctr"/>
                      <a:r>
                        <a:rPr lang="en-US" sz="2000" b="1" dirty="0"/>
                        <a:t>Checks if a variable is equal to another</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1" dirty="0"/>
                        <a:t>If (number == 3)</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b="1" dirty="0"/>
                        <a:t>       console.log(number);</a:t>
                      </a:r>
                    </a:p>
                  </a:txBody>
                  <a:tcPr/>
                </a:tc>
                <a:extLst>
                  <a:ext uri="{0D108BD9-81ED-4DB2-BD59-A6C34878D82A}">
                    <a16:rowId xmlns:a16="http://schemas.microsoft.com/office/drawing/2014/main" val="1203586050"/>
                  </a:ext>
                </a:extLst>
              </a:tr>
              <a:tr h="745298">
                <a:tc>
                  <a:txBody>
                    <a:bodyPr/>
                    <a:lstStyle/>
                    <a:p>
                      <a:pPr algn="ctr"/>
                      <a:r>
                        <a:rPr lang="en-US" sz="2000" b="1" dirty="0"/>
                        <a:t>&amp;&amp;</a:t>
                      </a:r>
                    </a:p>
                  </a:txBody>
                  <a:tcPr anchor="ctr"/>
                </a:tc>
                <a:tc>
                  <a:txBody>
                    <a:bodyPr/>
                    <a:lstStyle/>
                    <a:p>
                      <a:pPr algn="ctr"/>
                      <a:r>
                        <a:rPr lang="en-US" sz="2000" b="1" dirty="0"/>
                        <a:t>“And”</a:t>
                      </a:r>
                    </a:p>
                  </a:txBody>
                  <a:tcPr anchor="ctr"/>
                </a:tc>
                <a:tc>
                  <a:txBody>
                    <a:bodyPr/>
                    <a:lstStyle/>
                    <a:p>
                      <a:pPr algn="ctr"/>
                      <a:r>
                        <a:rPr lang="en-US" sz="2000" b="1" dirty="0"/>
                        <a:t>Checks to see if a variable meets two conditions</a:t>
                      </a:r>
                    </a:p>
                  </a:txBody>
                  <a:tcPr anchor="ctr"/>
                </a:tc>
                <a:tc>
                  <a:txBody>
                    <a:bodyPr/>
                    <a:lstStyle/>
                    <a:p>
                      <a:pPr algn="l"/>
                      <a:r>
                        <a:rPr lang="en-US" sz="2000" b="1" dirty="0"/>
                        <a:t>If (number &lt; 50 &amp;&amp; number == 36)</a:t>
                      </a:r>
                    </a:p>
                    <a:p>
                      <a:pPr algn="l"/>
                      <a:r>
                        <a:rPr lang="en-US" sz="2000" b="1" dirty="0"/>
                        <a:t>    console.log(number);</a:t>
                      </a:r>
                    </a:p>
                  </a:txBody>
                  <a:tcPr/>
                </a:tc>
                <a:extLst>
                  <a:ext uri="{0D108BD9-81ED-4DB2-BD59-A6C34878D82A}">
                    <a16:rowId xmlns:a16="http://schemas.microsoft.com/office/drawing/2014/main" val="1758755965"/>
                  </a:ext>
                </a:extLst>
              </a:tr>
              <a:tr h="745298">
                <a:tc>
                  <a:txBody>
                    <a:bodyPr/>
                    <a:lstStyle/>
                    <a:p>
                      <a:pPr algn="ctr"/>
                      <a:r>
                        <a:rPr lang="en-US" sz="2000" b="1" dirty="0"/>
                        <a:t>||</a:t>
                      </a:r>
                    </a:p>
                  </a:txBody>
                  <a:tcPr anchor="ctr"/>
                </a:tc>
                <a:tc>
                  <a:txBody>
                    <a:bodyPr/>
                    <a:lstStyle/>
                    <a:p>
                      <a:pPr algn="ctr"/>
                      <a:r>
                        <a:rPr lang="en-US" sz="2000" b="1" dirty="0"/>
                        <a:t>“Or”</a:t>
                      </a:r>
                    </a:p>
                  </a:txBody>
                  <a:tcPr anchor="ctr"/>
                </a:tc>
                <a:tc>
                  <a:txBody>
                    <a:bodyPr/>
                    <a:lstStyle/>
                    <a:p>
                      <a:pPr algn="ctr"/>
                      <a:r>
                        <a:rPr lang="en-US" sz="2000" b="1" dirty="0"/>
                        <a:t>Checks to see if a variable meets at least one condition</a:t>
                      </a:r>
                    </a:p>
                  </a:txBody>
                  <a:tcPr anchor="ctr"/>
                </a:tc>
                <a:tc>
                  <a:txBody>
                    <a:bodyPr/>
                    <a:lstStyle/>
                    <a:p>
                      <a:pPr algn="l"/>
                      <a:r>
                        <a:rPr lang="en-US" sz="2000" b="1" dirty="0"/>
                        <a:t>If (number == 12 || number ==2)</a:t>
                      </a:r>
                    </a:p>
                    <a:p>
                      <a:pPr algn="l"/>
                      <a:r>
                        <a:rPr lang="en-US" sz="2000" b="1" dirty="0"/>
                        <a:t>   console.log(number);</a:t>
                      </a:r>
                    </a:p>
                  </a:txBody>
                  <a:tcPr/>
                </a:tc>
                <a:extLst>
                  <a:ext uri="{0D108BD9-81ED-4DB2-BD59-A6C34878D82A}">
                    <a16:rowId xmlns:a16="http://schemas.microsoft.com/office/drawing/2014/main" val="3918543662"/>
                  </a:ext>
                </a:extLst>
              </a:tr>
              <a:tr h="745298">
                <a:tc>
                  <a:txBody>
                    <a:bodyPr/>
                    <a:lstStyle/>
                    <a:p>
                      <a:pPr algn="ctr"/>
                      <a:r>
                        <a:rPr lang="en-US" sz="2000" b="1" dirty="0"/>
                        <a:t>!</a:t>
                      </a:r>
                    </a:p>
                  </a:txBody>
                  <a:tcPr anchor="ctr"/>
                </a:tc>
                <a:tc>
                  <a:txBody>
                    <a:bodyPr/>
                    <a:lstStyle/>
                    <a:p>
                      <a:pPr algn="ctr"/>
                      <a:r>
                        <a:rPr lang="en-US" sz="2000" b="1" dirty="0"/>
                        <a:t>“Not”</a:t>
                      </a:r>
                    </a:p>
                  </a:txBody>
                  <a:tcPr anchor="ctr"/>
                </a:tc>
                <a:tc>
                  <a:txBody>
                    <a:bodyPr/>
                    <a:lstStyle/>
                    <a:p>
                      <a:pPr algn="ctr"/>
                      <a:r>
                        <a:rPr lang="en-US" sz="2000" b="1" dirty="0"/>
                        <a:t>Checks to see if a variable meets its opposite condition</a:t>
                      </a:r>
                    </a:p>
                  </a:txBody>
                  <a:tcPr anchor="ctr"/>
                </a:tc>
                <a:tc>
                  <a:txBody>
                    <a:bodyPr/>
                    <a:lstStyle/>
                    <a:p>
                      <a:pPr algn="l"/>
                      <a:r>
                        <a:rPr lang="en-US" sz="2000" b="1" dirty="0"/>
                        <a:t>If (number != 7)</a:t>
                      </a:r>
                    </a:p>
                    <a:p>
                      <a:pPr algn="l"/>
                      <a:r>
                        <a:rPr lang="en-US" sz="2000" b="1" dirty="0"/>
                        <a:t>    console.log(number);</a:t>
                      </a:r>
                    </a:p>
                  </a:txBody>
                  <a:tcPr/>
                </a:tc>
                <a:extLst>
                  <a:ext uri="{0D108BD9-81ED-4DB2-BD59-A6C34878D82A}">
                    <a16:rowId xmlns:a16="http://schemas.microsoft.com/office/drawing/2014/main" val="1046673449"/>
                  </a:ext>
                </a:extLst>
              </a:tr>
              <a:tr h="745298">
                <a:tc>
                  <a:txBody>
                    <a:bodyPr/>
                    <a:lstStyle/>
                    <a:p>
                      <a:pPr algn="ctr"/>
                      <a:r>
                        <a:rPr lang="en-US" sz="2000" b="1" dirty="0"/>
                        <a:t>&lt;</a:t>
                      </a:r>
                    </a:p>
                  </a:txBody>
                  <a:tcPr anchor="ctr"/>
                </a:tc>
                <a:tc>
                  <a:txBody>
                    <a:bodyPr/>
                    <a:lstStyle/>
                    <a:p>
                      <a:pPr algn="ctr"/>
                      <a:r>
                        <a:rPr lang="en-US" sz="2000" b="1" dirty="0"/>
                        <a:t>“Less Than”</a:t>
                      </a:r>
                    </a:p>
                  </a:txBody>
                  <a:tcPr anchor="ctr"/>
                </a:tc>
                <a:tc>
                  <a:txBody>
                    <a:bodyPr/>
                    <a:lstStyle/>
                    <a:p>
                      <a:pPr algn="ctr"/>
                      <a:r>
                        <a:rPr lang="en-US" sz="2000" b="1" dirty="0"/>
                        <a:t>Checks if a number is less than a required condition</a:t>
                      </a:r>
                    </a:p>
                  </a:txBody>
                  <a:tcPr anchor="ctr"/>
                </a:tc>
                <a:tc>
                  <a:txBody>
                    <a:bodyPr/>
                    <a:lstStyle/>
                    <a:p>
                      <a:pPr algn="l"/>
                      <a:r>
                        <a:rPr lang="en-US" sz="2000" b="1" dirty="0"/>
                        <a:t>If (number !=5 &amp;&amp; number &lt; 10)</a:t>
                      </a:r>
                    </a:p>
                    <a:p>
                      <a:pPr algn="l"/>
                      <a:r>
                        <a:rPr lang="en-US" sz="2000" b="1" dirty="0"/>
                        <a:t>   console.log(number);</a:t>
                      </a:r>
                    </a:p>
                  </a:txBody>
                  <a:tcPr/>
                </a:tc>
                <a:extLst>
                  <a:ext uri="{0D108BD9-81ED-4DB2-BD59-A6C34878D82A}">
                    <a16:rowId xmlns:a16="http://schemas.microsoft.com/office/drawing/2014/main" val="372668153"/>
                  </a:ext>
                </a:extLst>
              </a:tr>
              <a:tr h="745298">
                <a:tc>
                  <a:txBody>
                    <a:bodyPr/>
                    <a:lstStyle/>
                    <a:p>
                      <a:pPr algn="ctr"/>
                      <a:r>
                        <a:rPr lang="en-US" sz="2000" b="1" dirty="0"/>
                        <a:t>&gt;</a:t>
                      </a:r>
                    </a:p>
                  </a:txBody>
                  <a:tcPr anchor="ctr"/>
                </a:tc>
                <a:tc>
                  <a:txBody>
                    <a:bodyPr/>
                    <a:lstStyle/>
                    <a:p>
                      <a:pPr algn="ctr"/>
                      <a:r>
                        <a:rPr lang="en-US" sz="2000" b="1" dirty="0"/>
                        <a:t>“Greater Than”</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1" dirty="0"/>
                        <a:t>Checks if a number is greater than a required condition</a:t>
                      </a:r>
                    </a:p>
                  </a:txBody>
                  <a:tcPr anchor="ctr"/>
                </a:tc>
                <a:tc>
                  <a:txBody>
                    <a:bodyPr/>
                    <a:lstStyle/>
                    <a:p>
                      <a:pPr algn="l"/>
                      <a:r>
                        <a:rPr lang="en-US" sz="2000" b="1" dirty="0"/>
                        <a:t>If (number !=5 || number &gt; 40)</a:t>
                      </a:r>
                    </a:p>
                    <a:p>
                      <a:pPr algn="l"/>
                      <a:r>
                        <a:rPr lang="en-US" sz="2000" b="1" dirty="0"/>
                        <a:t>   console.log(number)</a:t>
                      </a:r>
                    </a:p>
                  </a:txBody>
                  <a:tcPr/>
                </a:tc>
                <a:extLst>
                  <a:ext uri="{0D108BD9-81ED-4DB2-BD59-A6C34878D82A}">
                    <a16:rowId xmlns:a16="http://schemas.microsoft.com/office/drawing/2014/main" val="99884906"/>
                  </a:ext>
                </a:extLst>
              </a:tr>
            </a:tbl>
          </a:graphicData>
        </a:graphic>
      </p:graphicFrame>
    </p:spTree>
    <p:extLst>
      <p:ext uri="{BB962C8B-B14F-4D97-AF65-F5344CB8AC3E}">
        <p14:creationId xmlns:p14="http://schemas.microsoft.com/office/powerpoint/2010/main" val="30280034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9000"/>
            <a:lum/>
          </a:blip>
          <a:srcRect/>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F132D-00AD-4407-B051-C59DE04115AD}"/>
              </a:ext>
            </a:extLst>
          </p:cNvPr>
          <p:cNvSpPr>
            <a:spLocks noGrp="1"/>
          </p:cNvSpPr>
          <p:nvPr>
            <p:ph type="title"/>
          </p:nvPr>
        </p:nvSpPr>
        <p:spPr>
          <a:xfrm>
            <a:off x="838200" y="74763"/>
            <a:ext cx="10515600" cy="1325563"/>
          </a:xfrm>
        </p:spPr>
        <p:txBody>
          <a:bodyPr/>
          <a:lstStyle/>
          <a:p>
            <a:pPr algn="ctr"/>
            <a:r>
              <a:rPr lang="en-US" dirty="0"/>
              <a:t>Conditionals in Code - Answer: 13</a:t>
            </a:r>
          </a:p>
        </p:txBody>
      </p:sp>
      <p:sp>
        <p:nvSpPr>
          <p:cNvPr id="3" name="Content Placeholder 2">
            <a:extLst>
              <a:ext uri="{FF2B5EF4-FFF2-40B4-BE49-F238E27FC236}">
                <a16:creationId xmlns:a16="http://schemas.microsoft.com/office/drawing/2014/main" id="{86C68429-848F-4C1B-BE9E-DACE1BE4C96E}"/>
              </a:ext>
            </a:extLst>
          </p:cNvPr>
          <p:cNvSpPr>
            <a:spLocks noGrp="1"/>
          </p:cNvSpPr>
          <p:nvPr>
            <p:ph idx="1"/>
          </p:nvPr>
        </p:nvSpPr>
        <p:spPr>
          <a:xfrm>
            <a:off x="187891" y="1509386"/>
            <a:ext cx="5908110" cy="5223354"/>
          </a:xfrm>
        </p:spPr>
        <p:txBody>
          <a:bodyPr/>
          <a:lstStyle/>
          <a:p>
            <a:r>
              <a:rPr lang="en-US" dirty="0"/>
              <a:t>Step 1: The variable “number” is set to the value three. </a:t>
            </a:r>
          </a:p>
          <a:p>
            <a:r>
              <a:rPr lang="en-US" dirty="0"/>
              <a:t>Step 2: The conditional checks to see if the variable “number” is equal to two. Since number equals three and three does not equal two, it does not enter the conditional’s block to add one. It goes to the next conditional.</a:t>
            </a:r>
          </a:p>
          <a:p>
            <a:r>
              <a:rPr lang="en-US" dirty="0"/>
              <a:t>Step 3: The next conditional says else, meaning “all other cases”. “number” fits in this category so ten is added. </a:t>
            </a:r>
          </a:p>
          <a:p>
            <a:r>
              <a:rPr lang="en-US" dirty="0"/>
              <a:t>Step 4: “number” becomes thirteen. </a:t>
            </a:r>
          </a:p>
        </p:txBody>
      </p:sp>
      <p:grpSp>
        <p:nvGrpSpPr>
          <p:cNvPr id="8" name="Group 7">
            <a:extLst>
              <a:ext uri="{FF2B5EF4-FFF2-40B4-BE49-F238E27FC236}">
                <a16:creationId xmlns:a16="http://schemas.microsoft.com/office/drawing/2014/main" id="{E5B70557-8751-4900-AD64-47D5693F1244}"/>
              </a:ext>
            </a:extLst>
          </p:cNvPr>
          <p:cNvGrpSpPr/>
          <p:nvPr/>
        </p:nvGrpSpPr>
        <p:grpSpPr>
          <a:xfrm>
            <a:off x="6180485" y="2384665"/>
            <a:ext cx="5568929" cy="2594431"/>
            <a:chOff x="4389263" y="1690688"/>
            <a:chExt cx="7515682" cy="3795712"/>
          </a:xfrm>
        </p:grpSpPr>
        <p:pic>
          <p:nvPicPr>
            <p:cNvPr id="5" name="Picture 4">
              <a:extLst>
                <a:ext uri="{FF2B5EF4-FFF2-40B4-BE49-F238E27FC236}">
                  <a16:creationId xmlns:a16="http://schemas.microsoft.com/office/drawing/2014/main" id="{6E14C5B5-AA98-4F7E-8B73-6D50988D266A}"/>
                </a:ext>
              </a:extLst>
            </p:cNvPr>
            <p:cNvPicPr>
              <a:picLocks noChangeAspect="1"/>
            </p:cNvPicPr>
            <p:nvPr/>
          </p:nvPicPr>
          <p:blipFill rotWithShape="1">
            <a:blip r:embed="rId3"/>
            <a:srcRect l="61074" b="28354"/>
            <a:stretch/>
          </p:blipFill>
          <p:spPr>
            <a:xfrm>
              <a:off x="8505172" y="1690688"/>
              <a:ext cx="3399773" cy="3795712"/>
            </a:xfrm>
            <a:prstGeom prst="rect">
              <a:avLst/>
            </a:prstGeom>
          </p:spPr>
        </p:pic>
        <p:pic>
          <p:nvPicPr>
            <p:cNvPr id="7" name="Picture 6">
              <a:extLst>
                <a:ext uri="{FF2B5EF4-FFF2-40B4-BE49-F238E27FC236}">
                  <a16:creationId xmlns:a16="http://schemas.microsoft.com/office/drawing/2014/main" id="{DBB55B54-CCB3-44CD-8369-28B7EE041CD6}"/>
                </a:ext>
              </a:extLst>
            </p:cNvPr>
            <p:cNvPicPr>
              <a:picLocks noChangeAspect="1"/>
            </p:cNvPicPr>
            <p:nvPr/>
          </p:nvPicPr>
          <p:blipFill>
            <a:blip r:embed="rId4"/>
            <a:stretch>
              <a:fillRect/>
            </a:stretch>
          </p:blipFill>
          <p:spPr>
            <a:xfrm>
              <a:off x="4389263" y="1769150"/>
              <a:ext cx="4115909" cy="3557693"/>
            </a:xfrm>
            <a:prstGeom prst="rect">
              <a:avLst/>
            </a:prstGeom>
          </p:spPr>
        </p:pic>
      </p:grpSp>
      <p:sp>
        <p:nvSpPr>
          <p:cNvPr id="9" name="TextBox 8">
            <a:extLst>
              <a:ext uri="{FF2B5EF4-FFF2-40B4-BE49-F238E27FC236}">
                <a16:creationId xmlns:a16="http://schemas.microsoft.com/office/drawing/2014/main" id="{FADEED51-5286-4A71-AC67-8310B641BEC5}"/>
              </a:ext>
            </a:extLst>
          </p:cNvPr>
          <p:cNvSpPr txBox="1"/>
          <p:nvPr/>
        </p:nvSpPr>
        <p:spPr>
          <a:xfrm>
            <a:off x="7283885" y="5349907"/>
            <a:ext cx="3732757" cy="646331"/>
          </a:xfrm>
          <a:prstGeom prst="rect">
            <a:avLst/>
          </a:prstGeom>
          <a:noFill/>
        </p:spPr>
        <p:txBody>
          <a:bodyPr wrap="square" rtlCol="0">
            <a:spAutoFit/>
          </a:bodyPr>
          <a:lstStyle/>
          <a:p>
            <a:r>
              <a:rPr lang="en-US" dirty="0"/>
              <a:t>Note: The conditionals had to be put in a function to display the answer. </a:t>
            </a:r>
          </a:p>
        </p:txBody>
      </p:sp>
    </p:spTree>
    <p:extLst>
      <p:ext uri="{BB962C8B-B14F-4D97-AF65-F5344CB8AC3E}">
        <p14:creationId xmlns:p14="http://schemas.microsoft.com/office/powerpoint/2010/main" val="23395521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4">
                <a:lumMod val="5000"/>
                <a:lumOff val="9500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C49FB1-F078-4859-8DD3-238803A1B4A7}"/>
              </a:ext>
            </a:extLst>
          </p:cNvPr>
          <p:cNvSpPr>
            <a:spLocks noGrp="1"/>
          </p:cNvSpPr>
          <p:nvPr>
            <p:ph type="title"/>
          </p:nvPr>
        </p:nvSpPr>
        <p:spPr>
          <a:xfrm>
            <a:off x="838200" y="0"/>
            <a:ext cx="10515600" cy="1325563"/>
          </a:xfrm>
        </p:spPr>
        <p:txBody>
          <a:bodyPr/>
          <a:lstStyle/>
          <a:p>
            <a:pPr algn="ctr"/>
            <a:r>
              <a:rPr lang="en-US" dirty="0"/>
              <a:t>Conditionals in Code: Exercise of the Day</a:t>
            </a:r>
          </a:p>
        </p:txBody>
      </p:sp>
      <p:sp>
        <p:nvSpPr>
          <p:cNvPr id="3" name="Content Placeholder 2">
            <a:extLst>
              <a:ext uri="{FF2B5EF4-FFF2-40B4-BE49-F238E27FC236}">
                <a16:creationId xmlns:a16="http://schemas.microsoft.com/office/drawing/2014/main" id="{2FBBF0B6-E00E-4A81-86A6-CD9BA8FD796D}"/>
              </a:ext>
            </a:extLst>
          </p:cNvPr>
          <p:cNvSpPr>
            <a:spLocks noGrp="1"/>
          </p:cNvSpPr>
          <p:nvPr>
            <p:ph idx="1"/>
          </p:nvPr>
        </p:nvSpPr>
        <p:spPr>
          <a:xfrm>
            <a:off x="838200" y="1076528"/>
            <a:ext cx="10515600" cy="5526561"/>
          </a:xfrm>
        </p:spPr>
        <p:txBody>
          <a:bodyPr>
            <a:normAutofit/>
          </a:bodyPr>
          <a:lstStyle/>
          <a:p>
            <a:r>
              <a:rPr lang="en-US" dirty="0"/>
              <a:t>We are going to make a simple grade checker in </a:t>
            </a:r>
            <a:r>
              <a:rPr lang="en-US" dirty="0" err="1"/>
              <a:t>Javascript</a:t>
            </a:r>
            <a:r>
              <a:rPr lang="en-US" dirty="0"/>
              <a:t> using repl.it!</a:t>
            </a:r>
          </a:p>
          <a:p>
            <a:r>
              <a:rPr lang="en-US" dirty="0"/>
              <a:t>Depending on the grade, you will check to see if a grade is an A grade, a B grade, a C grade, a D grade, or an F grade. </a:t>
            </a:r>
          </a:p>
          <a:p>
            <a:pPr lvl="1"/>
            <a:r>
              <a:rPr lang="en-US" dirty="0"/>
              <a:t>An A grade is between 90 </a:t>
            </a:r>
            <a:r>
              <a:rPr lang="en-US" b="1" dirty="0"/>
              <a:t>and</a:t>
            </a:r>
            <a:r>
              <a:rPr lang="en-US" dirty="0"/>
              <a:t> 100. If true, print “A grade” using console.log()</a:t>
            </a:r>
          </a:p>
          <a:p>
            <a:pPr lvl="1"/>
            <a:r>
              <a:rPr lang="en-US" dirty="0"/>
              <a:t>A B grade is between 80 </a:t>
            </a:r>
            <a:r>
              <a:rPr lang="en-US" b="1" dirty="0"/>
              <a:t>and</a:t>
            </a:r>
            <a:r>
              <a:rPr lang="en-US" dirty="0"/>
              <a:t> 89. If true, print “B grade” using console.log()</a:t>
            </a:r>
          </a:p>
          <a:p>
            <a:pPr lvl="1"/>
            <a:r>
              <a:rPr lang="en-US" dirty="0"/>
              <a:t>A C grade is between 70 </a:t>
            </a:r>
            <a:r>
              <a:rPr lang="en-US" b="1" dirty="0"/>
              <a:t>and</a:t>
            </a:r>
            <a:r>
              <a:rPr lang="en-US" dirty="0"/>
              <a:t> 79. If true, print “C grade” using console.log()</a:t>
            </a:r>
          </a:p>
          <a:p>
            <a:pPr lvl="1"/>
            <a:r>
              <a:rPr lang="en-US" dirty="0"/>
              <a:t>A D grade is between 60 </a:t>
            </a:r>
            <a:r>
              <a:rPr lang="en-US" b="1" dirty="0"/>
              <a:t>and</a:t>
            </a:r>
            <a:r>
              <a:rPr lang="en-US" dirty="0"/>
              <a:t> 69. If true, print “D grade” using console.log()</a:t>
            </a:r>
          </a:p>
          <a:p>
            <a:pPr lvl="1"/>
            <a:r>
              <a:rPr lang="en-US" dirty="0"/>
              <a:t>An F grade is between 0 </a:t>
            </a:r>
            <a:r>
              <a:rPr lang="en-US" b="1" dirty="0"/>
              <a:t>and </a:t>
            </a:r>
            <a:r>
              <a:rPr lang="en-US" dirty="0"/>
              <a:t>59. If true, print “F grade” using console.log()</a:t>
            </a:r>
          </a:p>
          <a:p>
            <a:r>
              <a:rPr lang="en-US" b="1" dirty="0"/>
              <a:t>Remember: </a:t>
            </a:r>
            <a:r>
              <a:rPr lang="en-US" dirty="0"/>
              <a:t>To make multiple “if” statements run in order, the “else if” command is useful.</a:t>
            </a:r>
          </a:p>
          <a:p>
            <a:r>
              <a:rPr lang="en-US" b="1" dirty="0"/>
              <a:t>Note: </a:t>
            </a:r>
            <a:r>
              <a:rPr lang="en-US" dirty="0"/>
              <a:t>We will ONLY check numbers in-between end cases, not the end numbers, such as the number 90 or the number 100. </a:t>
            </a:r>
            <a:endParaRPr lang="en-US" b="1" dirty="0"/>
          </a:p>
          <a:p>
            <a:pPr lvl="1"/>
            <a:endParaRPr lang="en-US" dirty="0"/>
          </a:p>
          <a:p>
            <a:pPr lvl="1"/>
            <a:endParaRPr lang="en-US" dirty="0"/>
          </a:p>
        </p:txBody>
      </p:sp>
    </p:spTree>
    <p:extLst>
      <p:ext uri="{BB962C8B-B14F-4D97-AF65-F5344CB8AC3E}">
        <p14:creationId xmlns:p14="http://schemas.microsoft.com/office/powerpoint/2010/main" val="25796841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C8457D-D9D0-479F-AEB6-201E44C6C99D}"/>
              </a:ext>
            </a:extLst>
          </p:cNvPr>
          <p:cNvSpPr>
            <a:spLocks noGrp="1"/>
          </p:cNvSpPr>
          <p:nvPr>
            <p:ph type="title"/>
          </p:nvPr>
        </p:nvSpPr>
        <p:spPr/>
        <p:txBody>
          <a:bodyPr/>
          <a:lstStyle/>
          <a:p>
            <a:pPr algn="ctr"/>
            <a:r>
              <a:rPr lang="en-US" dirty="0"/>
              <a:t>Use This Code to Get Started</a:t>
            </a:r>
          </a:p>
        </p:txBody>
      </p:sp>
      <p:pic>
        <p:nvPicPr>
          <p:cNvPr id="5" name="Picture 4">
            <a:extLst>
              <a:ext uri="{FF2B5EF4-FFF2-40B4-BE49-F238E27FC236}">
                <a16:creationId xmlns:a16="http://schemas.microsoft.com/office/drawing/2014/main" id="{5C030395-30B4-4278-9802-7DB32A6CC525}"/>
              </a:ext>
            </a:extLst>
          </p:cNvPr>
          <p:cNvPicPr>
            <a:picLocks noChangeAspect="1"/>
          </p:cNvPicPr>
          <p:nvPr/>
        </p:nvPicPr>
        <p:blipFill>
          <a:blip r:embed="rId2"/>
          <a:stretch>
            <a:fillRect/>
          </a:stretch>
        </p:blipFill>
        <p:spPr>
          <a:xfrm>
            <a:off x="2430352" y="1433208"/>
            <a:ext cx="7511316" cy="4732381"/>
          </a:xfrm>
          <a:prstGeom prst="rect">
            <a:avLst/>
          </a:prstGeom>
        </p:spPr>
      </p:pic>
    </p:spTree>
    <p:extLst>
      <p:ext uri="{BB962C8B-B14F-4D97-AF65-F5344CB8AC3E}">
        <p14:creationId xmlns:p14="http://schemas.microsoft.com/office/powerpoint/2010/main" val="31966741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05BC9C-58C0-4777-AA9A-A44995B57468}"/>
              </a:ext>
            </a:extLst>
          </p:cNvPr>
          <p:cNvSpPr>
            <a:spLocks noGrp="1"/>
          </p:cNvSpPr>
          <p:nvPr>
            <p:ph type="title"/>
          </p:nvPr>
        </p:nvSpPr>
        <p:spPr>
          <a:xfrm>
            <a:off x="838200" y="0"/>
            <a:ext cx="10515600" cy="1325563"/>
          </a:xfrm>
        </p:spPr>
        <p:txBody>
          <a:bodyPr/>
          <a:lstStyle/>
          <a:p>
            <a:pPr algn="ctr"/>
            <a:r>
              <a:rPr lang="en-US" dirty="0"/>
              <a:t>A Possible Solution:</a:t>
            </a:r>
          </a:p>
        </p:txBody>
      </p:sp>
      <p:pic>
        <p:nvPicPr>
          <p:cNvPr id="6" name="Picture 5">
            <a:extLst>
              <a:ext uri="{FF2B5EF4-FFF2-40B4-BE49-F238E27FC236}">
                <a16:creationId xmlns:a16="http://schemas.microsoft.com/office/drawing/2014/main" id="{87C409D8-35B9-4901-BC33-68ADD7D9590C}"/>
              </a:ext>
            </a:extLst>
          </p:cNvPr>
          <p:cNvPicPr>
            <a:picLocks noChangeAspect="1"/>
          </p:cNvPicPr>
          <p:nvPr/>
        </p:nvPicPr>
        <p:blipFill>
          <a:blip r:embed="rId2"/>
          <a:stretch>
            <a:fillRect/>
          </a:stretch>
        </p:blipFill>
        <p:spPr>
          <a:xfrm>
            <a:off x="1554383" y="1047565"/>
            <a:ext cx="9083234" cy="5670967"/>
          </a:xfrm>
          <a:prstGeom prst="rect">
            <a:avLst/>
          </a:prstGeom>
        </p:spPr>
      </p:pic>
    </p:spTree>
    <p:extLst>
      <p:ext uri="{BB962C8B-B14F-4D97-AF65-F5344CB8AC3E}">
        <p14:creationId xmlns:p14="http://schemas.microsoft.com/office/powerpoint/2010/main" val="11737839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alphaModFix amt="39000"/>
          </a:blip>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ED9A9-6240-43A8-898C-4EFE6ECE0E8E}"/>
              </a:ext>
            </a:extLst>
          </p:cNvPr>
          <p:cNvSpPr>
            <a:spLocks noGrp="1"/>
          </p:cNvSpPr>
          <p:nvPr>
            <p:ph type="title"/>
          </p:nvPr>
        </p:nvSpPr>
        <p:spPr/>
        <p:txBody>
          <a:bodyPr/>
          <a:lstStyle/>
          <a:p>
            <a:pPr algn="ctr"/>
            <a:r>
              <a:rPr lang="en-US" dirty="0"/>
              <a:t>Quick Reflection</a:t>
            </a:r>
          </a:p>
        </p:txBody>
      </p:sp>
      <p:sp>
        <p:nvSpPr>
          <p:cNvPr id="3" name="Content Placeholder 2">
            <a:extLst>
              <a:ext uri="{FF2B5EF4-FFF2-40B4-BE49-F238E27FC236}">
                <a16:creationId xmlns:a16="http://schemas.microsoft.com/office/drawing/2014/main" id="{85AEFE96-DE79-4F65-91E6-F1B3BC89D247}"/>
              </a:ext>
            </a:extLst>
          </p:cNvPr>
          <p:cNvSpPr>
            <a:spLocks noGrp="1"/>
          </p:cNvSpPr>
          <p:nvPr>
            <p:ph idx="1"/>
          </p:nvPr>
        </p:nvSpPr>
        <p:spPr>
          <a:xfrm>
            <a:off x="838200" y="1825625"/>
            <a:ext cx="10515600" cy="4351338"/>
          </a:xfrm>
        </p:spPr>
        <p:txBody>
          <a:bodyPr/>
          <a:lstStyle/>
          <a:p>
            <a:r>
              <a:rPr lang="en-US" dirty="0"/>
              <a:t>Were there any coding problems that you ran into today? How did you solve them?</a:t>
            </a:r>
          </a:p>
          <a:p>
            <a:endParaRPr lang="en-US" dirty="0"/>
          </a:p>
          <a:p>
            <a:r>
              <a:rPr lang="en-US" dirty="0"/>
              <a:t>What are some tips you can give your classmates when coding solutions?</a:t>
            </a:r>
          </a:p>
          <a:p>
            <a:endParaRPr lang="en-US" dirty="0"/>
          </a:p>
          <a:p>
            <a:r>
              <a:rPr lang="en-US" dirty="0"/>
              <a:t>What is something you learned in this lesson that might be useful next time?</a:t>
            </a:r>
          </a:p>
        </p:txBody>
      </p:sp>
      <p:pic>
        <p:nvPicPr>
          <p:cNvPr id="11" name="Picture 10">
            <a:extLst>
              <a:ext uri="{FF2B5EF4-FFF2-40B4-BE49-F238E27FC236}">
                <a16:creationId xmlns:a16="http://schemas.microsoft.com/office/drawing/2014/main" id="{50B7C45F-6406-47B3-A699-4E76D1158FB6}"/>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9845549" y="164907"/>
            <a:ext cx="1333616" cy="1333616"/>
          </a:xfrm>
          <a:prstGeom prst="rect">
            <a:avLst/>
          </a:prstGeom>
        </p:spPr>
      </p:pic>
      <p:pic>
        <p:nvPicPr>
          <p:cNvPr id="13" name="Picture 12">
            <a:extLst>
              <a:ext uri="{FF2B5EF4-FFF2-40B4-BE49-F238E27FC236}">
                <a16:creationId xmlns:a16="http://schemas.microsoft.com/office/drawing/2014/main" id="{36F14729-6BFF-4816-839B-70EC4DAB7DE4}"/>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964197" y="164907"/>
            <a:ext cx="1333616" cy="1333616"/>
          </a:xfrm>
          <a:prstGeom prst="rect">
            <a:avLst/>
          </a:prstGeom>
        </p:spPr>
      </p:pic>
    </p:spTree>
    <p:extLst>
      <p:ext uri="{BB962C8B-B14F-4D97-AF65-F5344CB8AC3E}">
        <p14:creationId xmlns:p14="http://schemas.microsoft.com/office/powerpoint/2010/main" val="7369711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Content Placeholder 11">
            <a:extLst>
              <a:ext uri="{FF2B5EF4-FFF2-40B4-BE49-F238E27FC236}">
                <a16:creationId xmlns:a16="http://schemas.microsoft.com/office/drawing/2014/main" id="{C8654EDE-69E6-417F-B178-582914F56B66}"/>
              </a:ext>
            </a:extLst>
          </p:cNvPr>
          <p:cNvPicPr>
            <a:picLocks noGrp="1" noChangeAspect="1"/>
          </p:cNvPicPr>
          <p:nvPr>
            <p:ph idx="1"/>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0" y="0"/>
            <a:ext cx="12409714" cy="7306219"/>
          </a:xfrm>
        </p:spPr>
      </p:pic>
      <p:sp>
        <p:nvSpPr>
          <p:cNvPr id="13" name="Rectangle 12">
            <a:extLst>
              <a:ext uri="{FF2B5EF4-FFF2-40B4-BE49-F238E27FC236}">
                <a16:creationId xmlns:a16="http://schemas.microsoft.com/office/drawing/2014/main" id="{E87169BC-0591-4010-AFF4-75F4D2C6340B}"/>
              </a:ext>
            </a:extLst>
          </p:cNvPr>
          <p:cNvSpPr/>
          <p:nvPr/>
        </p:nvSpPr>
        <p:spPr>
          <a:xfrm>
            <a:off x="1236889" y="2702378"/>
            <a:ext cx="9935936" cy="3208564"/>
          </a:xfrm>
          <a:prstGeom prst="rect">
            <a:avLst/>
          </a:prstGeom>
          <a:noFill/>
        </p:spPr>
        <p:txBody>
          <a:bodyPr wrap="none" lIns="91440" tIns="45720" rIns="91440" bIns="45720">
            <a:prstTxWarp prst="textArchUp">
              <a:avLst/>
            </a:prstTxWarp>
            <a:spAutoFit/>
          </a:bodyPr>
          <a:lstStyle/>
          <a:p>
            <a:pPr algn="ctr"/>
            <a:r>
              <a:rPr lang="en-US" sz="199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Have a Great week!</a:t>
            </a:r>
          </a:p>
        </p:txBody>
      </p:sp>
    </p:spTree>
    <p:extLst>
      <p:ext uri="{BB962C8B-B14F-4D97-AF65-F5344CB8AC3E}">
        <p14:creationId xmlns:p14="http://schemas.microsoft.com/office/powerpoint/2010/main" val="27790089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4">
                <a:lumMod val="40000"/>
                <a:lumOff val="60000"/>
              </a:schemeClr>
            </a:gs>
            <a:gs pos="46000">
              <a:schemeClr val="accent4">
                <a:lumMod val="95000"/>
                <a:lumOff val="5000"/>
              </a:schemeClr>
            </a:gs>
            <a:gs pos="100000">
              <a:schemeClr val="accent4">
                <a:lumMod val="60000"/>
              </a:schemeClr>
            </a:gs>
          </a:gsLst>
          <a:path path="circle">
            <a:fillToRect l="50000" t="130000" r="50000" b="-30000"/>
          </a:path>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E09D48-93C5-4657-BFBE-4DAA6CF5B610}"/>
              </a:ext>
            </a:extLst>
          </p:cNvPr>
          <p:cNvSpPr>
            <a:spLocks noGrp="1"/>
          </p:cNvSpPr>
          <p:nvPr>
            <p:ph type="title"/>
          </p:nvPr>
        </p:nvSpPr>
        <p:spPr>
          <a:xfrm>
            <a:off x="838200" y="18255"/>
            <a:ext cx="10515600" cy="1325563"/>
          </a:xfrm>
        </p:spPr>
        <p:txBody>
          <a:bodyPr/>
          <a:lstStyle/>
          <a:p>
            <a:pPr algn="ctr"/>
            <a:r>
              <a:rPr lang="en-US" dirty="0"/>
              <a:t>Women’s Spotlight: Mary Shaw</a:t>
            </a:r>
          </a:p>
        </p:txBody>
      </p:sp>
      <p:sp>
        <p:nvSpPr>
          <p:cNvPr id="3" name="Content Placeholder 2">
            <a:extLst>
              <a:ext uri="{FF2B5EF4-FFF2-40B4-BE49-F238E27FC236}">
                <a16:creationId xmlns:a16="http://schemas.microsoft.com/office/drawing/2014/main" id="{817D7039-7B3B-4CF7-827B-BC0169AB79C1}"/>
              </a:ext>
            </a:extLst>
          </p:cNvPr>
          <p:cNvSpPr>
            <a:spLocks noGrp="1"/>
          </p:cNvSpPr>
          <p:nvPr>
            <p:ph idx="1"/>
          </p:nvPr>
        </p:nvSpPr>
        <p:spPr>
          <a:xfrm>
            <a:off x="838200" y="1142956"/>
            <a:ext cx="10515600" cy="4351338"/>
          </a:xfrm>
        </p:spPr>
        <p:txBody>
          <a:bodyPr/>
          <a:lstStyle/>
          <a:p>
            <a:r>
              <a:rPr lang="en-US" dirty="0"/>
              <a:t>Mary Shaw became the first woman to earn a Ph.D. in Computer Science from Carnegie Mellon University. Here’s her story and accomplishments: </a:t>
            </a:r>
          </a:p>
        </p:txBody>
      </p:sp>
      <p:pic>
        <p:nvPicPr>
          <p:cNvPr id="5" name="Online Media 4" title="Mary Shaw - 2012 National Medal of Technology &amp; Innovation">
            <a:hlinkClick r:id="" action="ppaction://media"/>
            <a:extLst>
              <a:ext uri="{FF2B5EF4-FFF2-40B4-BE49-F238E27FC236}">
                <a16:creationId xmlns:a16="http://schemas.microsoft.com/office/drawing/2014/main" id="{5AA7A307-908C-470C-A465-236581FC391A}"/>
              </a:ext>
            </a:extLst>
          </p:cNvPr>
          <p:cNvPicPr>
            <a:picLocks noRot="1" noChangeAspect="1"/>
          </p:cNvPicPr>
          <p:nvPr>
            <a:videoFile r:link="rId1"/>
          </p:nvPr>
        </p:nvPicPr>
        <p:blipFill>
          <a:blip r:embed="rId3"/>
          <a:stretch>
            <a:fillRect/>
          </a:stretch>
        </p:blipFill>
        <p:spPr>
          <a:xfrm>
            <a:off x="2350022" y="2468519"/>
            <a:ext cx="7491956" cy="4214225"/>
          </a:xfrm>
          <a:prstGeom prst="rect">
            <a:avLst/>
          </a:prstGeom>
        </p:spPr>
      </p:pic>
      <p:pic>
        <p:nvPicPr>
          <p:cNvPr id="7" name="Picture 6">
            <a:extLst>
              <a:ext uri="{FF2B5EF4-FFF2-40B4-BE49-F238E27FC236}">
                <a16:creationId xmlns:a16="http://schemas.microsoft.com/office/drawing/2014/main" id="{08A324C2-E714-4774-82C2-0835B2ECC6CE}"/>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flipV="1">
            <a:off x="0" y="3886819"/>
            <a:ext cx="3131680" cy="2971181"/>
          </a:xfrm>
          <a:prstGeom prst="rect">
            <a:avLst/>
          </a:prstGeom>
        </p:spPr>
      </p:pic>
      <p:pic>
        <p:nvPicPr>
          <p:cNvPr id="8" name="Picture 7">
            <a:extLst>
              <a:ext uri="{FF2B5EF4-FFF2-40B4-BE49-F238E27FC236}">
                <a16:creationId xmlns:a16="http://schemas.microsoft.com/office/drawing/2014/main" id="{AB0C6144-C65A-4578-8CE4-912613693739}"/>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flipH="1" flipV="1">
            <a:off x="8894323" y="3868564"/>
            <a:ext cx="3131680" cy="2971181"/>
          </a:xfrm>
          <a:prstGeom prst="rect">
            <a:avLst/>
          </a:prstGeom>
        </p:spPr>
      </p:pic>
    </p:spTree>
    <p:extLst>
      <p:ext uri="{BB962C8B-B14F-4D97-AF65-F5344CB8AC3E}">
        <p14:creationId xmlns:p14="http://schemas.microsoft.com/office/powerpoint/2010/main" val="20404507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6000"/>
            <a:lum/>
            <a:extLst>
              <a:ext uri="{837473B0-CC2E-450A-ABE3-18F120FF3D39}">
                <a1611:picAttrSrcUrl xmlns:a1611="http://schemas.microsoft.com/office/drawing/2016/11/main" r:id="rId3"/>
              </a:ext>
            </a:extLst>
          </a:blip>
          <a:srcRect/>
          <a:stretch>
            <a:fillRect t="-6000" b="-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B26F7A-7D0F-4323-8ACF-22E48080AE07}"/>
              </a:ext>
            </a:extLst>
          </p:cNvPr>
          <p:cNvSpPr>
            <a:spLocks noGrp="1"/>
          </p:cNvSpPr>
          <p:nvPr>
            <p:ph type="title"/>
          </p:nvPr>
        </p:nvSpPr>
        <p:spPr>
          <a:xfrm>
            <a:off x="838200" y="25052"/>
            <a:ext cx="10515600" cy="1325563"/>
          </a:xfrm>
        </p:spPr>
        <p:txBody>
          <a:bodyPr/>
          <a:lstStyle/>
          <a:p>
            <a:pPr algn="ctr"/>
            <a:r>
              <a:rPr lang="en-US" dirty="0"/>
              <a:t>What are conditionals and why are they important?</a:t>
            </a:r>
          </a:p>
        </p:txBody>
      </p:sp>
      <p:sp>
        <p:nvSpPr>
          <p:cNvPr id="3" name="Content Placeholder 2">
            <a:extLst>
              <a:ext uri="{FF2B5EF4-FFF2-40B4-BE49-F238E27FC236}">
                <a16:creationId xmlns:a16="http://schemas.microsoft.com/office/drawing/2014/main" id="{12B170CF-6302-46C4-B031-E3BC0B5B5DD3}"/>
              </a:ext>
            </a:extLst>
          </p:cNvPr>
          <p:cNvSpPr>
            <a:spLocks noGrp="1"/>
          </p:cNvSpPr>
          <p:nvPr>
            <p:ph idx="1"/>
          </p:nvPr>
        </p:nvSpPr>
        <p:spPr>
          <a:xfrm>
            <a:off x="590955" y="1476294"/>
            <a:ext cx="11010089" cy="5086635"/>
          </a:xfrm>
        </p:spPr>
        <p:txBody>
          <a:bodyPr>
            <a:normAutofit lnSpcReduction="10000"/>
          </a:bodyPr>
          <a:lstStyle/>
          <a:p>
            <a:pPr marL="0" indent="0">
              <a:buNone/>
            </a:pPr>
            <a:r>
              <a:rPr lang="en-US" sz="3200" dirty="0"/>
              <a:t>In computer science, conditionals are statements that either evaluate to </a:t>
            </a:r>
            <a:r>
              <a:rPr lang="en-US" sz="3200" b="1" dirty="0">
                <a:solidFill>
                  <a:srgbClr val="00B050"/>
                </a:solidFill>
              </a:rPr>
              <a:t>true</a:t>
            </a:r>
            <a:r>
              <a:rPr lang="en-US" sz="3200" dirty="0"/>
              <a:t> or </a:t>
            </a:r>
            <a:r>
              <a:rPr lang="en-US" sz="3200" b="1" dirty="0">
                <a:solidFill>
                  <a:srgbClr val="FF0000"/>
                </a:solidFill>
              </a:rPr>
              <a:t>false</a:t>
            </a:r>
            <a:r>
              <a:rPr lang="en-US" sz="3200" dirty="0"/>
              <a:t>. They tell a program to do a certain task depending on whether a statement is true or not.</a:t>
            </a:r>
          </a:p>
          <a:p>
            <a:pPr marL="0" indent="0">
              <a:buNone/>
            </a:pPr>
            <a:r>
              <a:rPr lang="en-US" sz="3200" dirty="0"/>
              <a:t>Examples of conditionals in computer programming include:</a:t>
            </a:r>
          </a:p>
          <a:p>
            <a:r>
              <a:rPr lang="en-US" sz="3200" dirty="0"/>
              <a:t>To allow a person access is </a:t>
            </a:r>
            <a:r>
              <a:rPr lang="en-US" sz="3200" dirty="0">
                <a:solidFill>
                  <a:srgbClr val="00B050"/>
                </a:solidFill>
              </a:rPr>
              <a:t>true</a:t>
            </a:r>
            <a:r>
              <a:rPr lang="en-US" sz="3200" dirty="0"/>
              <a:t> </a:t>
            </a:r>
            <a:r>
              <a:rPr lang="en-US" sz="3200" b="1" dirty="0"/>
              <a:t>only </a:t>
            </a:r>
            <a:r>
              <a:rPr lang="en-US" sz="3200" dirty="0"/>
              <a:t>with a correct password.</a:t>
            </a:r>
          </a:p>
          <a:p>
            <a:r>
              <a:rPr lang="en-US" sz="3200" dirty="0"/>
              <a:t>Typing a letter on a document is </a:t>
            </a:r>
            <a:r>
              <a:rPr lang="en-US" sz="3200" dirty="0">
                <a:solidFill>
                  <a:srgbClr val="FF0000"/>
                </a:solidFill>
              </a:rPr>
              <a:t>false</a:t>
            </a:r>
            <a:r>
              <a:rPr lang="en-US" sz="3200" dirty="0"/>
              <a:t> </a:t>
            </a:r>
            <a:r>
              <a:rPr lang="en-US" sz="3200" b="1" dirty="0"/>
              <a:t>unless </a:t>
            </a:r>
            <a:r>
              <a:rPr lang="en-US" sz="3200" dirty="0"/>
              <a:t>that letter is pressed. </a:t>
            </a:r>
          </a:p>
          <a:p>
            <a:r>
              <a:rPr lang="en-US" sz="3200" dirty="0"/>
              <a:t>Allowing a person to start a game is </a:t>
            </a:r>
            <a:r>
              <a:rPr lang="en-US" sz="3200" dirty="0">
                <a:solidFill>
                  <a:srgbClr val="00B050"/>
                </a:solidFill>
              </a:rPr>
              <a:t>true</a:t>
            </a:r>
            <a:r>
              <a:rPr lang="en-US" sz="3200" dirty="0"/>
              <a:t> </a:t>
            </a:r>
            <a:r>
              <a:rPr lang="en-US" sz="3200" b="1" dirty="0"/>
              <a:t>only</a:t>
            </a:r>
            <a:r>
              <a:rPr lang="en-US" sz="3200" dirty="0"/>
              <a:t> by clicking a button.</a:t>
            </a:r>
          </a:p>
          <a:p>
            <a:r>
              <a:rPr lang="en-US" sz="3200" dirty="0"/>
              <a:t>Can you come up with other computer examples you have come across?</a:t>
            </a:r>
          </a:p>
          <a:p>
            <a:endParaRPr lang="en-US" sz="3200" dirty="0"/>
          </a:p>
          <a:p>
            <a:pPr marL="0" indent="0">
              <a:buNone/>
            </a:pPr>
            <a:endParaRPr lang="en-US" sz="3200" dirty="0"/>
          </a:p>
        </p:txBody>
      </p:sp>
    </p:spTree>
    <p:extLst>
      <p:ext uri="{BB962C8B-B14F-4D97-AF65-F5344CB8AC3E}">
        <p14:creationId xmlns:p14="http://schemas.microsoft.com/office/powerpoint/2010/main" val="23803361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1">
            <a:lumMod val="60000"/>
            <a:lumOff val="4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DDF6EE-0B9D-4F1A-8339-24EAE7E888E0}"/>
              </a:ext>
            </a:extLst>
          </p:cNvPr>
          <p:cNvSpPr>
            <a:spLocks noGrp="1"/>
          </p:cNvSpPr>
          <p:nvPr>
            <p:ph type="title"/>
          </p:nvPr>
        </p:nvSpPr>
        <p:spPr>
          <a:xfrm>
            <a:off x="838200" y="365125"/>
            <a:ext cx="10515600" cy="1325563"/>
          </a:xfrm>
        </p:spPr>
        <p:txBody>
          <a:bodyPr/>
          <a:lstStyle/>
          <a:p>
            <a:pPr algn="ctr"/>
            <a:r>
              <a:rPr lang="en-US"/>
              <a:t>Conditionals In Everyday Life</a:t>
            </a:r>
            <a:endParaRPr lang="en-US" dirty="0"/>
          </a:p>
        </p:txBody>
      </p:sp>
      <p:sp>
        <p:nvSpPr>
          <p:cNvPr id="3" name="Content Placeholder 2">
            <a:extLst>
              <a:ext uri="{FF2B5EF4-FFF2-40B4-BE49-F238E27FC236}">
                <a16:creationId xmlns:a16="http://schemas.microsoft.com/office/drawing/2014/main" id="{2FA21892-C125-4850-AFEA-E254ABB49988}"/>
              </a:ext>
            </a:extLst>
          </p:cNvPr>
          <p:cNvSpPr>
            <a:spLocks noGrp="1"/>
          </p:cNvSpPr>
          <p:nvPr>
            <p:ph idx="1"/>
          </p:nvPr>
        </p:nvSpPr>
        <p:spPr>
          <a:xfrm>
            <a:off x="838200" y="1888255"/>
            <a:ext cx="10515600" cy="4351338"/>
          </a:xfrm>
        </p:spPr>
        <p:txBody>
          <a:bodyPr>
            <a:normAutofit fontScale="92500"/>
          </a:bodyPr>
          <a:lstStyle/>
          <a:p>
            <a:pPr marL="0" indent="0">
              <a:buNone/>
            </a:pPr>
            <a:r>
              <a:rPr lang="en-US" sz="3200"/>
              <a:t>Let’s practice conditionals more by using real-life examples:</a:t>
            </a:r>
          </a:p>
          <a:p>
            <a:r>
              <a:rPr lang="en-US" sz="3200"/>
              <a:t>Example #1: </a:t>
            </a:r>
            <a:r>
              <a:rPr lang="en-US" sz="3200" b="1"/>
              <a:t>If</a:t>
            </a:r>
            <a:r>
              <a:rPr lang="en-US" sz="3200"/>
              <a:t> you eat healthy foods, </a:t>
            </a:r>
            <a:r>
              <a:rPr lang="en-US" sz="3200" b="1"/>
              <a:t>then</a:t>
            </a:r>
            <a:r>
              <a:rPr lang="en-US" sz="3200"/>
              <a:t> you will be healthy. </a:t>
            </a:r>
          </a:p>
          <a:p>
            <a:pPr lvl="1"/>
            <a:r>
              <a:rPr lang="en-US" sz="2800"/>
              <a:t>If the first statement is true, then the second one will be true as well. </a:t>
            </a:r>
          </a:p>
          <a:p>
            <a:r>
              <a:rPr lang="en-US" sz="3200"/>
              <a:t>Example #2: </a:t>
            </a:r>
            <a:r>
              <a:rPr lang="en-US" sz="3200" b="1"/>
              <a:t>If</a:t>
            </a:r>
            <a:r>
              <a:rPr lang="en-US" sz="3200"/>
              <a:t> I run fast, </a:t>
            </a:r>
            <a:r>
              <a:rPr lang="en-US" sz="3200" b="1"/>
              <a:t>then</a:t>
            </a:r>
            <a:r>
              <a:rPr lang="en-US" sz="3200"/>
              <a:t> I will get tired more quickly. </a:t>
            </a:r>
            <a:r>
              <a:rPr lang="en-US" sz="3200" b="1"/>
              <a:t>Otherwise</a:t>
            </a:r>
            <a:r>
              <a:rPr lang="en-US" sz="3200"/>
              <a:t>, I won’t be tired. </a:t>
            </a:r>
          </a:p>
          <a:p>
            <a:pPr lvl="1"/>
            <a:r>
              <a:rPr lang="en-US" sz="2800"/>
              <a:t>If the first statement is true, then the second will happen. If the first statement is </a:t>
            </a:r>
            <a:r>
              <a:rPr lang="en-US" sz="2800" b="1"/>
              <a:t>not</a:t>
            </a:r>
            <a:r>
              <a:rPr lang="en-US" sz="2800"/>
              <a:t> true, then an entirely different outcome happens. </a:t>
            </a:r>
          </a:p>
          <a:p>
            <a:r>
              <a:rPr lang="en-US" sz="3200"/>
              <a:t>Come up with one more simple example for practice and share with the class.</a:t>
            </a:r>
          </a:p>
          <a:p>
            <a:endParaRPr lang="en-US" dirty="0"/>
          </a:p>
        </p:txBody>
      </p:sp>
    </p:spTree>
    <p:extLst>
      <p:ext uri="{BB962C8B-B14F-4D97-AF65-F5344CB8AC3E}">
        <p14:creationId xmlns:p14="http://schemas.microsoft.com/office/powerpoint/2010/main" val="9324836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5FB5D8-7DF2-4316-98E1-F560CF5A92E9}"/>
              </a:ext>
            </a:extLst>
          </p:cNvPr>
          <p:cNvSpPr>
            <a:spLocks noGrp="1"/>
          </p:cNvSpPr>
          <p:nvPr>
            <p:ph type="title"/>
          </p:nvPr>
        </p:nvSpPr>
        <p:spPr/>
        <p:txBody>
          <a:bodyPr/>
          <a:lstStyle/>
          <a:p>
            <a:pPr algn="ctr"/>
            <a:r>
              <a:rPr lang="en-US" dirty="0"/>
              <a:t>Conditionals in </a:t>
            </a:r>
            <a:r>
              <a:rPr lang="en-US" dirty="0" err="1"/>
              <a:t>Javascript</a:t>
            </a:r>
            <a:r>
              <a:rPr lang="en-US" dirty="0"/>
              <a:t>: “If” Statement</a:t>
            </a:r>
          </a:p>
        </p:txBody>
      </p:sp>
      <p:sp>
        <p:nvSpPr>
          <p:cNvPr id="3" name="Content Placeholder 2">
            <a:extLst>
              <a:ext uri="{FF2B5EF4-FFF2-40B4-BE49-F238E27FC236}">
                <a16:creationId xmlns:a16="http://schemas.microsoft.com/office/drawing/2014/main" id="{CFBD6D08-7B2B-46F9-A0F1-88A32F21ED3C}"/>
              </a:ext>
            </a:extLst>
          </p:cNvPr>
          <p:cNvSpPr>
            <a:spLocks noGrp="1"/>
          </p:cNvSpPr>
          <p:nvPr>
            <p:ph idx="1"/>
          </p:nvPr>
        </p:nvSpPr>
        <p:spPr/>
        <p:txBody>
          <a:bodyPr/>
          <a:lstStyle/>
          <a:p>
            <a:r>
              <a:rPr lang="en-US" dirty="0"/>
              <a:t>“If” statement – A conditional that gives the program a beginning statement to evaluate. An “if” statement can stand by itself or be stacked with other “if” conditional statements. </a:t>
            </a:r>
          </a:p>
          <a:p>
            <a:endParaRPr lang="en-US" dirty="0"/>
          </a:p>
          <a:p>
            <a:pPr lvl="1"/>
            <a:r>
              <a:rPr lang="en-US" dirty="0"/>
              <a:t>Example #1: If a string is equal to “Smith”, then print it. </a:t>
            </a:r>
          </a:p>
          <a:p>
            <a:pPr lvl="1"/>
            <a:endParaRPr lang="en-US" dirty="0"/>
          </a:p>
          <a:p>
            <a:endParaRPr lang="en-US" dirty="0"/>
          </a:p>
          <a:p>
            <a:pPr lvl="1"/>
            <a:r>
              <a:rPr lang="en-US" dirty="0"/>
              <a:t>Example #2: If a number is equal to 3, add 4. </a:t>
            </a:r>
          </a:p>
          <a:p>
            <a:pPr marL="457200" lvl="1" indent="0">
              <a:buNone/>
            </a:pPr>
            <a:r>
              <a:rPr lang="en-US" dirty="0"/>
              <a:t>		      If a number is equal to 4, add 5. </a:t>
            </a:r>
          </a:p>
          <a:p>
            <a:pPr marL="457200" lvl="1" indent="0">
              <a:buNone/>
            </a:pPr>
            <a:r>
              <a:rPr lang="en-US" dirty="0"/>
              <a:t>                          If a number is equal to 5, add 6. </a:t>
            </a:r>
          </a:p>
        </p:txBody>
      </p:sp>
    </p:spTree>
    <p:extLst>
      <p:ext uri="{BB962C8B-B14F-4D97-AF65-F5344CB8AC3E}">
        <p14:creationId xmlns:p14="http://schemas.microsoft.com/office/powerpoint/2010/main" val="15948522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8000"/>
            <a:lum/>
          </a:blip>
          <a:srcRect/>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159191-3850-47C0-8023-59F0B8FE368C}"/>
              </a:ext>
            </a:extLst>
          </p:cNvPr>
          <p:cNvSpPr>
            <a:spLocks noGrp="1"/>
          </p:cNvSpPr>
          <p:nvPr>
            <p:ph type="title"/>
          </p:nvPr>
        </p:nvSpPr>
        <p:spPr/>
        <p:txBody>
          <a:bodyPr/>
          <a:lstStyle/>
          <a:p>
            <a:pPr algn="ctr"/>
            <a:r>
              <a:rPr lang="en-US" dirty="0"/>
              <a:t>Conditionals in </a:t>
            </a:r>
            <a:r>
              <a:rPr lang="en-US" dirty="0" err="1"/>
              <a:t>Javascript</a:t>
            </a:r>
            <a:r>
              <a:rPr lang="en-US" dirty="0"/>
              <a:t>: “Else” Statement</a:t>
            </a:r>
          </a:p>
        </p:txBody>
      </p:sp>
      <p:sp>
        <p:nvSpPr>
          <p:cNvPr id="3" name="Content Placeholder 2">
            <a:extLst>
              <a:ext uri="{FF2B5EF4-FFF2-40B4-BE49-F238E27FC236}">
                <a16:creationId xmlns:a16="http://schemas.microsoft.com/office/drawing/2014/main" id="{80BBD5BC-7807-446A-9A06-7F20B6CB1493}"/>
              </a:ext>
            </a:extLst>
          </p:cNvPr>
          <p:cNvSpPr>
            <a:spLocks noGrp="1"/>
          </p:cNvSpPr>
          <p:nvPr>
            <p:ph idx="1"/>
          </p:nvPr>
        </p:nvSpPr>
        <p:spPr/>
        <p:txBody>
          <a:bodyPr/>
          <a:lstStyle/>
          <a:p>
            <a:r>
              <a:rPr lang="en-US" dirty="0"/>
              <a:t>“Else” statement – A conditional that means </a:t>
            </a:r>
            <a:r>
              <a:rPr lang="en-US" i="1" dirty="0"/>
              <a:t>“All other cases”. </a:t>
            </a:r>
            <a:r>
              <a:rPr lang="en-US" dirty="0"/>
              <a:t>This statement is sometimes used after an “if” statement or after an “else if” (which will be introduced soon) to take care of the rest of the cases not covered previously.</a:t>
            </a:r>
          </a:p>
          <a:p>
            <a:endParaRPr lang="en-US" dirty="0"/>
          </a:p>
          <a:p>
            <a:pPr lvl="1"/>
            <a:r>
              <a:rPr lang="en-US" dirty="0"/>
              <a:t>Example #1: If a string is equal to “Smith”, print “This string says Smith”.</a:t>
            </a:r>
          </a:p>
          <a:p>
            <a:pPr marL="457200" lvl="1" indent="0">
              <a:buNone/>
            </a:pPr>
            <a:r>
              <a:rPr lang="en-US" dirty="0"/>
              <a:t>		      Else, print “This string is NOT Smith”</a:t>
            </a:r>
          </a:p>
          <a:p>
            <a:pPr marL="457200" lvl="1" indent="0">
              <a:buNone/>
            </a:pPr>
            <a:endParaRPr lang="en-US" dirty="0"/>
          </a:p>
          <a:p>
            <a:pPr lvl="1"/>
            <a:r>
              <a:rPr lang="en-US" dirty="0"/>
              <a:t>Example #2: If a number is less than 0, print “You cannot buy the candy bar.”</a:t>
            </a:r>
          </a:p>
          <a:p>
            <a:pPr marL="457200" lvl="1" indent="0">
              <a:buNone/>
            </a:pPr>
            <a:r>
              <a:rPr lang="en-US" dirty="0"/>
              <a:t>                          Else, print “You have enough money to buy the candy!”</a:t>
            </a:r>
          </a:p>
          <a:p>
            <a:pPr marL="457200" lvl="1" indent="0">
              <a:buNone/>
            </a:pPr>
            <a:endParaRPr lang="en-US" dirty="0"/>
          </a:p>
          <a:p>
            <a:endParaRPr lang="en-US" dirty="0"/>
          </a:p>
        </p:txBody>
      </p:sp>
    </p:spTree>
    <p:extLst>
      <p:ext uri="{BB962C8B-B14F-4D97-AF65-F5344CB8AC3E}">
        <p14:creationId xmlns:p14="http://schemas.microsoft.com/office/powerpoint/2010/main" val="20376166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6000"/>
            <a:lum/>
          </a:blip>
          <a:srcRect/>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79FFA8-4BFA-408F-A1C4-402F0413C2D0}"/>
              </a:ext>
            </a:extLst>
          </p:cNvPr>
          <p:cNvSpPr>
            <a:spLocks noGrp="1"/>
          </p:cNvSpPr>
          <p:nvPr>
            <p:ph type="title"/>
          </p:nvPr>
        </p:nvSpPr>
        <p:spPr/>
        <p:txBody>
          <a:bodyPr/>
          <a:lstStyle/>
          <a:p>
            <a:r>
              <a:rPr lang="en-US" dirty="0"/>
              <a:t>Conditionals in </a:t>
            </a:r>
            <a:r>
              <a:rPr lang="en-US" dirty="0" err="1"/>
              <a:t>Javascript</a:t>
            </a:r>
            <a:r>
              <a:rPr lang="en-US" dirty="0"/>
              <a:t>: “Else If” Statement</a:t>
            </a:r>
          </a:p>
        </p:txBody>
      </p:sp>
      <p:sp>
        <p:nvSpPr>
          <p:cNvPr id="3" name="Content Placeholder 2">
            <a:extLst>
              <a:ext uri="{FF2B5EF4-FFF2-40B4-BE49-F238E27FC236}">
                <a16:creationId xmlns:a16="http://schemas.microsoft.com/office/drawing/2014/main" id="{FC8F71C2-9FCB-462A-9527-8E8D5273C6C0}"/>
              </a:ext>
            </a:extLst>
          </p:cNvPr>
          <p:cNvSpPr>
            <a:spLocks noGrp="1"/>
          </p:cNvSpPr>
          <p:nvPr>
            <p:ph idx="1"/>
          </p:nvPr>
        </p:nvSpPr>
        <p:spPr/>
        <p:txBody>
          <a:bodyPr/>
          <a:lstStyle/>
          <a:p>
            <a:r>
              <a:rPr lang="en-US" dirty="0"/>
              <a:t>“Else If” statement – A conditional that is often used to check a succession of “if” statements. It tells the computer “I’m the next conditional to try!” It comes after the first “if” and before the concluding “else” statement. </a:t>
            </a:r>
          </a:p>
          <a:p>
            <a:endParaRPr lang="en-US" dirty="0"/>
          </a:p>
          <a:p>
            <a:r>
              <a:rPr lang="en-US" dirty="0"/>
              <a:t>Example: If: X is equal to 0, add 4. </a:t>
            </a:r>
          </a:p>
          <a:p>
            <a:pPr marL="0" indent="0">
              <a:buNone/>
            </a:pPr>
            <a:r>
              <a:rPr lang="en-US" dirty="0"/>
              <a:t>	         Else if: X is equal to 1, add 10. </a:t>
            </a:r>
          </a:p>
          <a:p>
            <a:pPr marL="0" indent="0">
              <a:buNone/>
            </a:pPr>
            <a:r>
              <a:rPr lang="en-US" dirty="0"/>
              <a:t>                    Else if: X is equal to 6, subtract 3. </a:t>
            </a:r>
          </a:p>
          <a:p>
            <a:pPr marL="0" indent="0">
              <a:buNone/>
            </a:pPr>
            <a:r>
              <a:rPr lang="en-US" dirty="0"/>
              <a:t>                    Else add 20. </a:t>
            </a:r>
          </a:p>
        </p:txBody>
      </p:sp>
      <p:sp>
        <p:nvSpPr>
          <p:cNvPr id="5" name="Right Brace 4">
            <a:extLst>
              <a:ext uri="{FF2B5EF4-FFF2-40B4-BE49-F238E27FC236}">
                <a16:creationId xmlns:a16="http://schemas.microsoft.com/office/drawing/2014/main" id="{3BA6E8B0-034D-46FF-BBB3-3E94447D0B54}"/>
              </a:ext>
            </a:extLst>
          </p:cNvPr>
          <p:cNvSpPr/>
          <p:nvPr/>
        </p:nvSpPr>
        <p:spPr>
          <a:xfrm>
            <a:off x="6838290" y="4455269"/>
            <a:ext cx="1281062" cy="1115437"/>
          </a:xfrm>
          <a:prstGeom prst="rightBrace">
            <a:avLst/>
          </a:prstGeom>
          <a:ln w="76200">
            <a:solidFill>
              <a:srgbClr val="92D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TextBox 6">
            <a:extLst>
              <a:ext uri="{FF2B5EF4-FFF2-40B4-BE49-F238E27FC236}">
                <a16:creationId xmlns:a16="http://schemas.microsoft.com/office/drawing/2014/main" id="{499EC8F3-7B1A-4A75-AAC5-72FFF6525CC2}"/>
              </a:ext>
            </a:extLst>
          </p:cNvPr>
          <p:cNvSpPr txBox="1"/>
          <p:nvPr/>
        </p:nvSpPr>
        <p:spPr>
          <a:xfrm>
            <a:off x="8527916" y="4455269"/>
            <a:ext cx="3236068" cy="1200329"/>
          </a:xfrm>
          <a:prstGeom prst="rect">
            <a:avLst/>
          </a:prstGeom>
          <a:noFill/>
        </p:spPr>
        <p:txBody>
          <a:bodyPr wrap="square" rtlCol="0">
            <a:spAutoFit/>
          </a:bodyPr>
          <a:lstStyle/>
          <a:p>
            <a:r>
              <a:rPr lang="en-US" b="1" dirty="0"/>
              <a:t>These two “Else if” statements basically act like “if” statements. The program simply runs them in the order written. </a:t>
            </a:r>
          </a:p>
        </p:txBody>
      </p:sp>
    </p:spTree>
    <p:extLst>
      <p:ext uri="{BB962C8B-B14F-4D97-AF65-F5344CB8AC3E}">
        <p14:creationId xmlns:p14="http://schemas.microsoft.com/office/powerpoint/2010/main" val="26941913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DC07E014-BEAB-4731-B79F-9D5FDE69B077}"/>
              </a:ext>
            </a:extLst>
          </p:cNvPr>
          <p:cNvPicPr>
            <a:picLocks noChangeAspect="1"/>
          </p:cNvPicPr>
          <p:nvPr/>
        </p:nvPicPr>
        <p:blipFill>
          <a:blip r:embed="rId2"/>
          <a:stretch>
            <a:fillRect/>
          </a:stretch>
        </p:blipFill>
        <p:spPr>
          <a:xfrm>
            <a:off x="4505046" y="2543083"/>
            <a:ext cx="3828700" cy="3200931"/>
          </a:xfrm>
          <a:prstGeom prst="rect">
            <a:avLst/>
          </a:prstGeom>
        </p:spPr>
      </p:pic>
      <p:sp>
        <p:nvSpPr>
          <p:cNvPr id="2" name="Title 1">
            <a:extLst>
              <a:ext uri="{FF2B5EF4-FFF2-40B4-BE49-F238E27FC236}">
                <a16:creationId xmlns:a16="http://schemas.microsoft.com/office/drawing/2014/main" id="{65E08DF5-4752-4A72-BFFA-976250C0CE15}"/>
              </a:ext>
            </a:extLst>
          </p:cNvPr>
          <p:cNvSpPr>
            <a:spLocks noGrp="1"/>
          </p:cNvSpPr>
          <p:nvPr>
            <p:ph type="title"/>
          </p:nvPr>
        </p:nvSpPr>
        <p:spPr>
          <a:xfrm>
            <a:off x="838200" y="0"/>
            <a:ext cx="10515600" cy="1325563"/>
          </a:xfrm>
        </p:spPr>
        <p:txBody>
          <a:bodyPr/>
          <a:lstStyle/>
          <a:p>
            <a:pPr algn="ctr"/>
            <a:r>
              <a:rPr lang="en-US" dirty="0"/>
              <a:t>Conditionals in Code</a:t>
            </a:r>
          </a:p>
        </p:txBody>
      </p:sp>
      <p:sp>
        <p:nvSpPr>
          <p:cNvPr id="3" name="Content Placeholder 2">
            <a:extLst>
              <a:ext uri="{FF2B5EF4-FFF2-40B4-BE49-F238E27FC236}">
                <a16:creationId xmlns:a16="http://schemas.microsoft.com/office/drawing/2014/main" id="{8893C38F-CAEF-4387-8A04-38F10644FA8C}"/>
              </a:ext>
            </a:extLst>
          </p:cNvPr>
          <p:cNvSpPr>
            <a:spLocks noGrp="1"/>
          </p:cNvSpPr>
          <p:nvPr>
            <p:ph idx="1"/>
          </p:nvPr>
        </p:nvSpPr>
        <p:spPr>
          <a:xfrm>
            <a:off x="838199" y="1113986"/>
            <a:ext cx="10854847" cy="5599965"/>
          </a:xfrm>
        </p:spPr>
        <p:txBody>
          <a:bodyPr>
            <a:normAutofit fontScale="92500"/>
          </a:bodyPr>
          <a:lstStyle/>
          <a:p>
            <a:r>
              <a:rPr lang="en-US" dirty="0"/>
              <a:t>In </a:t>
            </a:r>
            <a:r>
              <a:rPr lang="en-US" dirty="0" err="1"/>
              <a:t>Javascript</a:t>
            </a:r>
            <a:r>
              <a:rPr lang="en-US" dirty="0"/>
              <a:t>, conditionals are written in a similar manner. Take a look at the following function and its conditionals. If the condition is met, the code inside the block runs. Otherwise, it gets ignored.</a:t>
            </a:r>
            <a:r>
              <a:rPr lang="en-US" b="1" dirty="0"/>
              <a:t> Note: </a:t>
            </a:r>
            <a:r>
              <a:rPr lang="en-US" dirty="0"/>
              <a:t>(==) means “equals”.</a:t>
            </a:r>
          </a:p>
          <a:p>
            <a:endParaRPr lang="en-US" dirty="0"/>
          </a:p>
          <a:p>
            <a:endParaRPr lang="en-US" dirty="0"/>
          </a:p>
          <a:p>
            <a:endParaRPr lang="en-US" dirty="0"/>
          </a:p>
          <a:p>
            <a:endParaRPr lang="en-US" dirty="0"/>
          </a:p>
          <a:p>
            <a:endParaRPr lang="en-US" dirty="0"/>
          </a:p>
          <a:p>
            <a:endParaRPr lang="en-US" dirty="0"/>
          </a:p>
          <a:p>
            <a:endParaRPr lang="en-US" dirty="0"/>
          </a:p>
          <a:p>
            <a:pPr marL="0" indent="0">
              <a:buNone/>
            </a:pPr>
            <a:endParaRPr lang="en-US" dirty="0"/>
          </a:p>
          <a:p>
            <a:r>
              <a:rPr lang="en-US" dirty="0"/>
              <a:t>Can anyone guess the value of the variable “number” after running the code?</a:t>
            </a:r>
          </a:p>
        </p:txBody>
      </p:sp>
      <p:sp>
        <p:nvSpPr>
          <p:cNvPr id="12" name="Right Brace 11">
            <a:extLst>
              <a:ext uri="{FF2B5EF4-FFF2-40B4-BE49-F238E27FC236}">
                <a16:creationId xmlns:a16="http://schemas.microsoft.com/office/drawing/2014/main" id="{B08AEA97-E5C6-4504-8FC3-D26D86C31F7A}"/>
              </a:ext>
            </a:extLst>
          </p:cNvPr>
          <p:cNvSpPr/>
          <p:nvPr/>
        </p:nvSpPr>
        <p:spPr>
          <a:xfrm>
            <a:off x="7454375" y="3394231"/>
            <a:ext cx="515713" cy="487937"/>
          </a:xfrm>
          <a:prstGeom prst="rightBrace">
            <a:avLst/>
          </a:prstGeom>
          <a:ln w="76200">
            <a:solidFill>
              <a:srgbClr val="92D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11" name="Group 10">
            <a:extLst>
              <a:ext uri="{FF2B5EF4-FFF2-40B4-BE49-F238E27FC236}">
                <a16:creationId xmlns:a16="http://schemas.microsoft.com/office/drawing/2014/main" id="{4B9D2C1F-6FE7-4741-932A-772351D6218A}"/>
              </a:ext>
            </a:extLst>
          </p:cNvPr>
          <p:cNvGrpSpPr/>
          <p:nvPr/>
        </p:nvGrpSpPr>
        <p:grpSpPr>
          <a:xfrm>
            <a:off x="837910" y="2543083"/>
            <a:ext cx="3995802" cy="912741"/>
            <a:chOff x="1640910" y="2237555"/>
            <a:chExt cx="3995802" cy="912741"/>
          </a:xfrm>
        </p:grpSpPr>
        <p:sp>
          <p:nvSpPr>
            <p:cNvPr id="6" name="Arrow: Right 5">
              <a:extLst>
                <a:ext uri="{FF2B5EF4-FFF2-40B4-BE49-F238E27FC236}">
                  <a16:creationId xmlns:a16="http://schemas.microsoft.com/office/drawing/2014/main" id="{6F1C43CE-6281-4A35-9DB3-C634A3FC1D9F}"/>
                </a:ext>
              </a:extLst>
            </p:cNvPr>
            <p:cNvSpPr/>
            <p:nvPr/>
          </p:nvSpPr>
          <p:spPr>
            <a:xfrm>
              <a:off x="1640910" y="2237555"/>
              <a:ext cx="3995802" cy="912741"/>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B0B0E0-3FC1-4F0D-B5BD-2031B3F6FDAD}"/>
                </a:ext>
              </a:extLst>
            </p:cNvPr>
            <p:cNvSpPr txBox="1"/>
            <p:nvPr/>
          </p:nvSpPr>
          <p:spPr>
            <a:xfrm>
              <a:off x="1985376" y="2506035"/>
              <a:ext cx="3256766" cy="369332"/>
            </a:xfrm>
            <a:prstGeom prst="rect">
              <a:avLst/>
            </a:prstGeom>
            <a:noFill/>
          </p:spPr>
          <p:txBody>
            <a:bodyPr wrap="square" rtlCol="0">
              <a:spAutoFit/>
            </a:bodyPr>
            <a:lstStyle/>
            <a:p>
              <a:r>
                <a:rPr lang="en-US" dirty="0"/>
                <a:t>Conditional #1: If statement</a:t>
              </a:r>
            </a:p>
          </p:txBody>
        </p:sp>
      </p:grpSp>
      <p:grpSp>
        <p:nvGrpSpPr>
          <p:cNvPr id="10" name="Group 9">
            <a:extLst>
              <a:ext uri="{FF2B5EF4-FFF2-40B4-BE49-F238E27FC236}">
                <a16:creationId xmlns:a16="http://schemas.microsoft.com/office/drawing/2014/main" id="{DFE194AF-1A76-4EE0-BA18-97AB1F272369}"/>
              </a:ext>
            </a:extLst>
          </p:cNvPr>
          <p:cNvGrpSpPr/>
          <p:nvPr/>
        </p:nvGrpSpPr>
        <p:grpSpPr>
          <a:xfrm>
            <a:off x="741824" y="3830320"/>
            <a:ext cx="3995802" cy="912741"/>
            <a:chOff x="1640910" y="3373249"/>
            <a:chExt cx="3995802" cy="912741"/>
          </a:xfrm>
        </p:grpSpPr>
        <p:sp>
          <p:nvSpPr>
            <p:cNvPr id="7" name="Arrow: Right 6">
              <a:extLst>
                <a:ext uri="{FF2B5EF4-FFF2-40B4-BE49-F238E27FC236}">
                  <a16:creationId xmlns:a16="http://schemas.microsoft.com/office/drawing/2014/main" id="{3DA2190A-0892-4C4C-88EB-5A793EE98F4E}"/>
                </a:ext>
              </a:extLst>
            </p:cNvPr>
            <p:cNvSpPr/>
            <p:nvPr/>
          </p:nvSpPr>
          <p:spPr>
            <a:xfrm>
              <a:off x="1640910" y="3373249"/>
              <a:ext cx="3995802" cy="912741"/>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20E30E46-9F7F-4F67-9C31-081ADCC2FB9D}"/>
                </a:ext>
              </a:extLst>
            </p:cNvPr>
            <p:cNvSpPr txBox="1"/>
            <p:nvPr/>
          </p:nvSpPr>
          <p:spPr>
            <a:xfrm>
              <a:off x="1887083" y="3639411"/>
              <a:ext cx="3161196" cy="369332"/>
            </a:xfrm>
            <a:prstGeom prst="rect">
              <a:avLst/>
            </a:prstGeom>
            <a:noFill/>
          </p:spPr>
          <p:txBody>
            <a:bodyPr wrap="square" rtlCol="0">
              <a:spAutoFit/>
            </a:bodyPr>
            <a:lstStyle/>
            <a:p>
              <a:r>
                <a:rPr lang="en-US" dirty="0"/>
                <a:t>Conditional #2: Else statement</a:t>
              </a:r>
            </a:p>
          </p:txBody>
        </p:sp>
      </p:grpSp>
      <p:sp>
        <p:nvSpPr>
          <p:cNvPr id="13" name="Right Brace 12">
            <a:extLst>
              <a:ext uri="{FF2B5EF4-FFF2-40B4-BE49-F238E27FC236}">
                <a16:creationId xmlns:a16="http://schemas.microsoft.com/office/drawing/2014/main" id="{E73C88CC-E719-44CE-BCC0-9875A09B6994}"/>
              </a:ext>
            </a:extLst>
          </p:cNvPr>
          <p:cNvSpPr/>
          <p:nvPr/>
        </p:nvSpPr>
        <p:spPr>
          <a:xfrm>
            <a:off x="7586509" y="4733316"/>
            <a:ext cx="515713" cy="487937"/>
          </a:xfrm>
          <a:prstGeom prst="rightBrace">
            <a:avLst/>
          </a:prstGeom>
          <a:ln w="76200">
            <a:solidFill>
              <a:srgbClr val="92D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TextBox 13">
            <a:extLst>
              <a:ext uri="{FF2B5EF4-FFF2-40B4-BE49-F238E27FC236}">
                <a16:creationId xmlns:a16="http://schemas.microsoft.com/office/drawing/2014/main" id="{AA83C971-1D9D-4FE9-9170-9C6DC0920B9B}"/>
              </a:ext>
            </a:extLst>
          </p:cNvPr>
          <p:cNvSpPr txBox="1"/>
          <p:nvPr/>
        </p:nvSpPr>
        <p:spPr>
          <a:xfrm>
            <a:off x="8333746" y="3433674"/>
            <a:ext cx="3509354" cy="369332"/>
          </a:xfrm>
          <a:prstGeom prst="rect">
            <a:avLst/>
          </a:prstGeom>
          <a:noFill/>
        </p:spPr>
        <p:txBody>
          <a:bodyPr wrap="square" rtlCol="0">
            <a:spAutoFit/>
          </a:bodyPr>
          <a:lstStyle/>
          <a:p>
            <a:r>
              <a:rPr lang="en-US" dirty="0"/>
              <a:t>Conditional #1’s code block, if true</a:t>
            </a:r>
          </a:p>
        </p:txBody>
      </p:sp>
      <p:sp>
        <p:nvSpPr>
          <p:cNvPr id="15" name="TextBox 14">
            <a:extLst>
              <a:ext uri="{FF2B5EF4-FFF2-40B4-BE49-F238E27FC236}">
                <a16:creationId xmlns:a16="http://schemas.microsoft.com/office/drawing/2014/main" id="{B6DD1F04-8575-44A6-A8D4-A5E6BAA63874}"/>
              </a:ext>
            </a:extLst>
          </p:cNvPr>
          <p:cNvSpPr txBox="1"/>
          <p:nvPr/>
        </p:nvSpPr>
        <p:spPr>
          <a:xfrm>
            <a:off x="8373553" y="4771179"/>
            <a:ext cx="3509353" cy="369332"/>
          </a:xfrm>
          <a:prstGeom prst="rect">
            <a:avLst/>
          </a:prstGeom>
          <a:noFill/>
        </p:spPr>
        <p:txBody>
          <a:bodyPr wrap="square" rtlCol="0">
            <a:spAutoFit/>
          </a:bodyPr>
          <a:lstStyle/>
          <a:p>
            <a:r>
              <a:rPr lang="en-US" dirty="0"/>
              <a:t>Conditional #2’s code block, if true</a:t>
            </a:r>
          </a:p>
        </p:txBody>
      </p:sp>
    </p:spTree>
    <p:extLst>
      <p:ext uri="{BB962C8B-B14F-4D97-AF65-F5344CB8AC3E}">
        <p14:creationId xmlns:p14="http://schemas.microsoft.com/office/powerpoint/2010/main" val="39117252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alphaModFix amt="26000"/>
          </a:blip>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079853-EBE5-4515-9494-DCFDA2A26C84}"/>
              </a:ext>
            </a:extLst>
          </p:cNvPr>
          <p:cNvSpPr>
            <a:spLocks noGrp="1"/>
          </p:cNvSpPr>
          <p:nvPr>
            <p:ph type="title"/>
          </p:nvPr>
        </p:nvSpPr>
        <p:spPr>
          <a:xfrm>
            <a:off x="838200" y="0"/>
            <a:ext cx="10515600" cy="1325563"/>
          </a:xfrm>
        </p:spPr>
        <p:txBody>
          <a:bodyPr/>
          <a:lstStyle/>
          <a:p>
            <a:pPr algn="ctr"/>
            <a:r>
              <a:rPr lang="en-US" dirty="0"/>
              <a:t>Checking Multiple Comparison Statements</a:t>
            </a:r>
          </a:p>
        </p:txBody>
      </p:sp>
      <p:sp>
        <p:nvSpPr>
          <p:cNvPr id="3" name="Content Placeholder 2">
            <a:extLst>
              <a:ext uri="{FF2B5EF4-FFF2-40B4-BE49-F238E27FC236}">
                <a16:creationId xmlns:a16="http://schemas.microsoft.com/office/drawing/2014/main" id="{0B67485C-D1E5-4DCA-9039-19EFD15EEF0D}"/>
              </a:ext>
            </a:extLst>
          </p:cNvPr>
          <p:cNvSpPr>
            <a:spLocks noGrp="1"/>
          </p:cNvSpPr>
          <p:nvPr>
            <p:ph idx="1"/>
          </p:nvPr>
        </p:nvSpPr>
        <p:spPr>
          <a:xfrm>
            <a:off x="838200" y="1253330"/>
            <a:ext cx="10515600" cy="5419843"/>
          </a:xfrm>
        </p:spPr>
        <p:txBody>
          <a:bodyPr>
            <a:normAutofit lnSpcReduction="10000"/>
          </a:bodyPr>
          <a:lstStyle/>
          <a:p>
            <a:r>
              <a:rPr lang="en-US" dirty="0"/>
              <a:t>You are not limited to checking ONE statement at a time. You can check if a name is “Jane” </a:t>
            </a:r>
            <a:r>
              <a:rPr lang="en-US" b="1" dirty="0"/>
              <a:t>OR </a:t>
            </a:r>
            <a:r>
              <a:rPr lang="en-US" dirty="0"/>
              <a:t>“Joe”. Or you can check if a number is less than 100 </a:t>
            </a:r>
            <a:r>
              <a:rPr lang="en-US" b="1" dirty="0"/>
              <a:t>AND </a:t>
            </a:r>
            <a:r>
              <a:rPr lang="en-US" dirty="0"/>
              <a:t>greater than 10. </a:t>
            </a:r>
          </a:p>
          <a:p>
            <a:endParaRPr lang="en-US" dirty="0"/>
          </a:p>
          <a:p>
            <a:r>
              <a:rPr lang="en-US" dirty="0"/>
              <a:t>Examples of Usefulness:</a:t>
            </a:r>
          </a:p>
          <a:p>
            <a:pPr lvl="1"/>
            <a:r>
              <a:rPr lang="en-US" dirty="0"/>
              <a:t>Telling a user to make a password </a:t>
            </a:r>
            <a:r>
              <a:rPr lang="en-US" b="1" dirty="0"/>
              <a:t>between</a:t>
            </a:r>
            <a:r>
              <a:rPr lang="en-US" dirty="0"/>
              <a:t> 8 and 20 letters.</a:t>
            </a:r>
          </a:p>
          <a:p>
            <a:pPr lvl="1"/>
            <a:endParaRPr lang="en-US" dirty="0"/>
          </a:p>
          <a:p>
            <a:pPr lvl="1"/>
            <a:r>
              <a:rPr lang="en-US" dirty="0"/>
              <a:t>Telling a user “Good Morning” </a:t>
            </a:r>
            <a:r>
              <a:rPr lang="en-US" b="1" dirty="0"/>
              <a:t>between</a:t>
            </a:r>
            <a:r>
              <a:rPr lang="en-US" dirty="0"/>
              <a:t> the hours of 6 AM until 10 AM. </a:t>
            </a:r>
          </a:p>
          <a:p>
            <a:pPr lvl="1"/>
            <a:endParaRPr lang="en-US" dirty="0"/>
          </a:p>
          <a:p>
            <a:pPr lvl="1"/>
            <a:r>
              <a:rPr lang="en-US" dirty="0"/>
              <a:t>If, in a game, a player’s lives is greater than zero </a:t>
            </a:r>
            <a:r>
              <a:rPr lang="en-US" b="1" dirty="0"/>
              <a:t>or</a:t>
            </a:r>
            <a:r>
              <a:rPr lang="en-US" dirty="0"/>
              <a:t> the timer has not run out, keep the game running. </a:t>
            </a:r>
          </a:p>
          <a:p>
            <a:pPr lvl="1"/>
            <a:endParaRPr lang="en-US" dirty="0"/>
          </a:p>
          <a:p>
            <a:r>
              <a:rPr lang="en-US" dirty="0"/>
              <a:t>Can you think of other uses?</a:t>
            </a:r>
          </a:p>
          <a:p>
            <a:pPr lvl="1"/>
            <a:endParaRPr lang="en-US" dirty="0"/>
          </a:p>
          <a:p>
            <a:pPr lvl="1"/>
            <a:endParaRPr lang="en-US" dirty="0"/>
          </a:p>
          <a:p>
            <a:pPr lvl="1"/>
            <a:endParaRPr lang="en-US" dirty="0"/>
          </a:p>
          <a:p>
            <a:pPr lvl="1"/>
            <a:endParaRPr lang="en-US" dirty="0"/>
          </a:p>
          <a:p>
            <a:pPr lvl="1"/>
            <a:endParaRPr lang="en-US" dirty="0"/>
          </a:p>
          <a:p>
            <a:endParaRPr lang="en-US" dirty="0"/>
          </a:p>
        </p:txBody>
      </p:sp>
    </p:spTree>
    <p:extLst>
      <p:ext uri="{BB962C8B-B14F-4D97-AF65-F5344CB8AC3E}">
        <p14:creationId xmlns:p14="http://schemas.microsoft.com/office/powerpoint/2010/main" val="181113122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TM03457452[[fn=Celestial]]</Template>
  <TotalTime>225</TotalTime>
  <Words>1308</Words>
  <Application>Microsoft Office PowerPoint</Application>
  <PresentationFormat>Widescreen</PresentationFormat>
  <Paragraphs>132</Paragraphs>
  <Slides>16</Slides>
  <Notes>0</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16</vt:i4>
      </vt:variant>
    </vt:vector>
  </HeadingPairs>
  <TitlesOfParts>
    <vt:vector size="20" baseType="lpstr">
      <vt:lpstr>Arial</vt:lpstr>
      <vt:lpstr>Calibri</vt:lpstr>
      <vt:lpstr>Calibri Light</vt:lpstr>
      <vt:lpstr>Office Theme</vt:lpstr>
      <vt:lpstr>The Core4: Conditionals</vt:lpstr>
      <vt:lpstr>Women’s Spotlight: Mary Shaw</vt:lpstr>
      <vt:lpstr>What are conditionals and why are they important?</vt:lpstr>
      <vt:lpstr>Conditionals In Everyday Life</vt:lpstr>
      <vt:lpstr>Conditionals in Javascript: “If” Statement</vt:lpstr>
      <vt:lpstr>Conditionals in Javascript: “Else” Statement</vt:lpstr>
      <vt:lpstr>Conditionals in Javascript: “Else If” Statement</vt:lpstr>
      <vt:lpstr>Conditionals in Code</vt:lpstr>
      <vt:lpstr>Checking Multiple Comparison Statements</vt:lpstr>
      <vt:lpstr>Comparison Statements Chart</vt:lpstr>
      <vt:lpstr>Conditionals in Code - Answer: 13</vt:lpstr>
      <vt:lpstr>Conditionals in Code: Exercise of the Day</vt:lpstr>
      <vt:lpstr>Use This Code to Get Started</vt:lpstr>
      <vt:lpstr>A Possible Solution:</vt:lpstr>
      <vt:lpstr>Quick Reflection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Core4: Conditionals</dc:title>
  <dc:creator>Clarissa Olivia Garcia</dc:creator>
  <cp:lastModifiedBy>Clarissa Olivia Garcia</cp:lastModifiedBy>
  <cp:revision>126</cp:revision>
  <dcterms:created xsi:type="dcterms:W3CDTF">2018-08-21T22:24:11Z</dcterms:created>
  <dcterms:modified xsi:type="dcterms:W3CDTF">2018-08-22T06:24:03Z</dcterms:modified>
</cp:coreProperties>
</file>